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676" r:id="rId5"/>
  </p:sldMasterIdLst>
  <p:notesMasterIdLst>
    <p:notesMasterId r:id="rId35"/>
  </p:notesMasterIdLst>
  <p:handoutMasterIdLst>
    <p:handoutMasterId r:id="rId36"/>
  </p:handoutMasterIdLst>
  <p:sldIdLst>
    <p:sldId id="261" r:id="rId6"/>
    <p:sldId id="2147482070" r:id="rId7"/>
    <p:sldId id="2147482018" r:id="rId8"/>
    <p:sldId id="2147482071" r:id="rId9"/>
    <p:sldId id="2147482030" r:id="rId10"/>
    <p:sldId id="330" r:id="rId11"/>
    <p:sldId id="2147482065" r:id="rId12"/>
    <p:sldId id="2147482063" r:id="rId13"/>
    <p:sldId id="2147482064" r:id="rId14"/>
    <p:sldId id="2147482027" r:id="rId15"/>
    <p:sldId id="2147482061" r:id="rId16"/>
    <p:sldId id="2147482047" r:id="rId17"/>
    <p:sldId id="2147482052" r:id="rId18"/>
    <p:sldId id="2147482035" r:id="rId19"/>
    <p:sldId id="2147482054" r:id="rId20"/>
    <p:sldId id="2147482056" r:id="rId21"/>
    <p:sldId id="2147482057" r:id="rId22"/>
    <p:sldId id="296" r:id="rId23"/>
    <p:sldId id="2147482068" r:id="rId24"/>
    <p:sldId id="2147482036" r:id="rId25"/>
    <p:sldId id="2147482048" r:id="rId26"/>
    <p:sldId id="2147482040" r:id="rId27"/>
    <p:sldId id="2147482042" r:id="rId28"/>
    <p:sldId id="2147482043" r:id="rId29"/>
    <p:sldId id="299" r:id="rId30"/>
    <p:sldId id="2147482058" r:id="rId31"/>
    <p:sldId id="2147482067" r:id="rId32"/>
    <p:sldId id="325"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B72898-535A-4133-BA66-EAFECA57EFF6}">
          <p14:sldIdLst>
            <p14:sldId id="261"/>
            <p14:sldId id="2147482070"/>
            <p14:sldId id="2147482018"/>
            <p14:sldId id="2147482071"/>
            <p14:sldId id="2147482030"/>
            <p14:sldId id="330"/>
            <p14:sldId id="2147482065"/>
            <p14:sldId id="2147482063"/>
            <p14:sldId id="2147482064"/>
            <p14:sldId id="2147482027"/>
            <p14:sldId id="2147482061"/>
            <p14:sldId id="2147482047"/>
            <p14:sldId id="2147482052"/>
            <p14:sldId id="2147482035"/>
            <p14:sldId id="2147482054"/>
            <p14:sldId id="2147482056"/>
            <p14:sldId id="2147482057"/>
            <p14:sldId id="296"/>
            <p14:sldId id="2147482068"/>
            <p14:sldId id="2147482036"/>
            <p14:sldId id="2147482048"/>
            <p14:sldId id="2147482040"/>
            <p14:sldId id="2147482042"/>
            <p14:sldId id="2147482043"/>
            <p14:sldId id="299"/>
            <p14:sldId id="2147482058"/>
            <p14:sldId id="2147482067"/>
            <p14:sldId id="325"/>
            <p14:sldId id="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5C407-2604-4377-B940-8E4C3082A965}" name="Frank Clifton" initials="FC" userId="S::frank.clifton_sse.com#ext#@energynetworks.onmicrosoft.com::d2946bfe-0ff0-4e76-aae0-dbbc5e4f8fdc" providerId="AD"/>
  <p188:author id="{916FE808-C8D9-C3FF-6F3C-9DC743C7E676}" name="Geraldine Paterson" initials="GP" userId="S::geraldine.paterson_enwl.co.uk#ext#@energynetworks.onmicrosoft.com::a4291903-7875-444d-974e-bcc224ecc3b4" providerId="AD"/>
  <p188:author id="{9CDA7A0A-8AD9-9C8D-321A-06DEDD1E3143}" name="Matt Rosenfeld (he/him)" initials="MR" userId="S::matt.rosenfeld@energynetworks.org::be125ceb-f9cf-4937-87d3-1227a57e2c97" providerId="AD"/>
  <p188:author id="{C3667D15-1F76-8727-251E-A5B8894A4F59}" name="Valli Begani" initials="VB" userId="S::Valli.Begani@energynetworks.org::1ec44358-8a53-4125-9a06-180a9aaea3d3" providerId="AD"/>
  <p188:author id="{07541A20-6737-C496-6DBA-0AF6FC40E921}" name="Vivian Ng" initials="VN" userId="S::vivian.ng_energynetworks.org#ext#@lcponline.onmicrosoft.com::c6d6d469-450e-480b-b8c6-dd2d6b7747ee" providerId="AD"/>
  <p188:author id="{767C402E-E7A6-56F4-5B98-C399B6249075}" name="Alice Cheetham (LCP Delta)" initials="AC(D" userId="S::alice.cheetham@lcp.com::95c3c18c-c5f6-4b53-a0cd-5fa3178658c9" providerId="AD"/>
  <p188:author id="{D32E6A3D-6688-155A-6225-5BFEC2F94EF4}" name="MOON, ANDREW" initials="MA" userId="S::a.moon_scottishpower.com#ext#@energynetworks.onmicrosoft.com::f535caa9-7069-4be9-a0f6-fade0b057280" providerId="AD"/>
  <p188:author id="{BE024943-B273-D8A4-C882-E8E4D574F5CA}" name="Irene Angela (LCP Delta)" initials="ID" userId="S::irene.angela@lcp.com::53ba6bec-2431-4db9-bfe7-5367e12f3102" providerId="AD"/>
  <p188:author id="{0127C255-895D-1779-447E-7C2B365E624A}" name="Paterson, Geraldine" initials="PG" userId="S::geraldine.paterson_enwl.co.uk#ext#@lcponline.onmicrosoft.com::72903fc8-a344-45ee-ba5c-7ef4795ba763" providerId="AD"/>
  <p188:author id="{84AE1362-4001-E20B-1861-E40DCDEAB4D0}" name="Ross Easton (he/him)" initials="R(" userId="S::ross.easton_energynetworks.org#ext#@lcponline.onmicrosoft.com::bc2f0e52-4d4a-4a39-8dc2-9f3a35d6859c" providerId="AD"/>
  <p188:author id="{305D3463-5634-F1BA-789C-9F53E63E40B8}" name="matt.rosenfeld" initials="ma" userId="S::matt.rosenfeld_energynetworks.org#ext#@lcponline.onmicrosoft.com::98a700a5-91a7-4d05-8999-01a3902aad11" providerId="AD"/>
  <p188:author id="{5356B569-5EE6-8519-AF17-63EFF70F7002}" name="Tom Veli (LCP Delta)" initials="" userId="S::Tom.Veli@lcp.com::d48686e3-41db-4d31-a841-794fbfe0287b" providerId="AD"/>
  <p188:author id="{76AD546B-1B57-4337-4CAD-12D1DF0621BF}" name="Lowe, Nia (GN064423)" initials="NL" userId="S::Nia.Lowe.2@spenergynetworks.co.uk::02f71cec-a023-454f-88e2-4b2cc3f2f425" providerId="AD"/>
  <p188:author id="{C1511C6C-7FD0-34B7-65B8-C3679A96308B}" name="Natalia Becerra" initials="NB" userId="S::Natalia.Becerra@aquaconsultants.com::b38a64a2-5d37-4537-94c0-bd1a18cfd9c6" providerId="AD"/>
  <p188:author id="{4941DA6D-D5D4-06A1-1230-D533018934AC}" name="Sian Rowlands" initials="SR" userId="S::sian.rowlands_wwutilities.co.uk#ext#@lcponline.onmicrosoft.com::93e76a28-03e2-4917-be8c-450020f9fef2" providerId="AD"/>
  <p188:author id="{88B8CD78-546F-0FD8-5C92-7FB7D415CB1C}" name="Paul Measday" initials="PM" userId="S::paul.measday@ukpowernetworks.co.uk::84643c62-c515-4690-be5b-d588ead7bf6d" providerId="AD"/>
  <p188:author id="{974B4B80-9539-CF24-1E45-69767DDF6B52}" name="Dan Clarke (he/him)" initials="D(" userId="S::dan.clarke@energynetworks.org::3d645b96-4060-41b0-9a4d-98421dd86aab" providerId="AD"/>
  <p188:author id="{B5217982-0EE5-EA78-A1B0-8E86F8232DB4}" name="Ibukunolu Oladunjoye" initials="IO" userId="S::ibukunolu.oladunjoye_nationalgrid.com#ext#@lcponline.onmicrosoft.com::570b6034-02aa-4b90-bcd5-33473d205bff" providerId="AD"/>
  <p188:author id="{D9F04F90-7C10-4853-F3C7-E066FC1BEF49}" name="Clifton, Frank (Distribution)" initials="CF(" userId="S::frank.clifton@sse.com::d30efbb8-22d9-49f8-aca4-81d88595269d" providerId="AD"/>
  <p188:author id="{E5971D94-DBB8-B2C2-0A58-94174558F98B}" name="jwoodruff" initials="jw" userId="S::jwoodruff_nationalgrid.co.uk#ext#@lcponline.onmicrosoft.com::57abf32c-b548-40c3-be85-5e0fd38c000a" providerId="AD"/>
  <p188:author id="{C9126F99-4BC8-EEAF-1094-CBA67C35BF9F}" name="philip.hamilton" initials="ph" userId="S::philip.hamilton_nationalgas.com#ext#@lcponline.onmicrosoft.com::5cdb4330-2f01-4270-b304-b390a8276f98" providerId="AD"/>
  <p188:author id="{9EAC8F9C-8E38-CF10-49B5-C8FE63BE3620}" name="MOON, ANDREW" initials="AM" userId="S::a.moon@scottishpower.com::e7ff7d91-1bb4-47f4-949f-a300e74aae41" providerId="AD"/>
  <p188:author id="{F247B3A9-D218-BC36-AEFD-879A27C974BC}" name="Irene Angela (LCP Delta)" initials="IA" userId="S::Irene.Angela@lcp.com::53ba6bec-2431-4db9-bfe7-5367e12f3102" providerId="AD"/>
  <p188:author id="{31905CB0-4A72-DF10-4766-A62B9ADCFA9E}" name="Gary Stockdale" initials="GS" userId="S::Gary.Stockdale@nationalgrid.com::905448d3-1100-49aa-b167-1503de8259a6" providerId="AD"/>
  <p188:author id="{1A7AA2B6-D69F-203E-D57F-47730DFF99B8}" name="Caroline Rose-Newport (ESO)" initials="CRN(" userId="S::caroline.rosenewport@uk.nationalgrid.com::59c6dcca-f23e-4a25-a303-3ce4481b4e91" providerId="AD"/>
  <p188:author id="{3DC430BB-1CB5-F811-26BB-04B3EFD80B60}" name="Luca Grella" initials="LG" userId="S::Luca.Grella@ukpowernetworks.co.uk::4623a86d-a3aa-4418-af48-972b3919845a" providerId="AD"/>
  <p188:author id="{FBCE30BC-B23E-E8FB-B750-A643A08B23FD}" name="Alexandra Mostovaya-Urushadze (LCP Delta)" initials="AMU(D" userId="S::alexandra.urushadze@lcp.com::0f703685-8043-43c9-b8d2-36066b21873f" providerId="AD"/>
  <p188:author id="{B032C8BC-4382-A913-34B4-0D3C1759D94C}" name="Clifton, Frank (Distribution)" initials="C(" userId="S::frank.clifton_sse.com#ext#@lcponline.onmicrosoft.com::ca823bbb-4858-4813-8033-7df3ec03b671" providerId="AD"/>
  <p188:author id="{CA1CA5C6-0BD8-FE1C-E903-DEE1CD6A43DB}" name="Natalia Becerra" initials="NB" userId="S::natalia.becerra@energynetworks.org::bc11dc05-3a55-4985-8a34-f103b2349a2a" providerId="AD"/>
  <p188:author id="{06F91FDE-35B5-BE4D-59A9-8520610EE8D9}" name="Nick Smith" initials="NS" userId="S::nsmith01_northerngas.co.uk#ext#@lcponline.onmicrosoft.com::062f8231-d076-486d-ad11-8e5b577682d4" providerId="AD"/>
  <p188:author id="{5951BAE1-CFA2-7A54-4869-92F80BBAC0AF}" name="Sherlock, Stuart" initials="SS" userId="Sherlock, Stuart" providerId="None"/>
  <p188:author id="{16785BEE-ABB7-B64A-D22E-E02DC5FD4131}" name="MACQUARRIE, ROBBIE" initials="MR" userId="S::r.macquarrie@spenergynetworks.co.uk::9e6afe9f-7f8e-4857-b48e-dcf5f864cc80" providerId="AD"/>
  <p188:author id="{C8B7CBF6-772E-8ABD-96E3-29F9FD0A7B42}" name="Robin Kaloustian (LCP Delta)" initials="" userId="S::robin.kaloustian@lcp.com::6d9e671f-6958-4344-afcf-ae76ed2c137a" providerId="AD"/>
  <p188:author id="{1DA1F5FC-404D-3653-7B8D-647917001555}" name="Dan Clarke (he/him)" initials="DC" userId="S::Dan.clarke@energynetworks.org::3d645b96-4060-41b0-9a4d-98421dd86a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8C9C"/>
    <a:srgbClr val="89AED0"/>
    <a:srgbClr val="00598E"/>
    <a:srgbClr val="70747C"/>
    <a:srgbClr val="A2A4A6"/>
    <a:srgbClr val="BDB0AC"/>
    <a:srgbClr val="992F00"/>
    <a:srgbClr val="789EC2"/>
    <a:srgbClr val="787981"/>
    <a:srgbClr val="D8E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09D81-1687-4711-86E9-8F2558E4077A}" v="188" dt="2026-03-31T11:36:03.608"/>
    <p1510:client id="{5D804F95-D609-4427-9FA6-05DE91FF0DEA}" v="97" dt="2026-03-31T11:48:50.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26C4DF-8DF1-F548-A592-C05C769D39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7D4A561-AE7D-0548-B3D8-E9F6D0C392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17295-B49E-5144-BE52-C014D55017B6}" type="datetimeFigureOut">
              <a:rPr lang="en-US"/>
              <a:t>3/31/2026</a:t>
            </a:fld>
            <a:endParaRPr lang="en-GB"/>
          </a:p>
        </p:txBody>
      </p:sp>
      <p:sp>
        <p:nvSpPr>
          <p:cNvPr id="4" name="Footer Placeholder 3">
            <a:extLst>
              <a:ext uri="{FF2B5EF4-FFF2-40B4-BE49-F238E27FC236}">
                <a16:creationId xmlns:a16="http://schemas.microsoft.com/office/drawing/2014/main" id="{7687A1AC-7FB5-0B45-A936-28883AD3E7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CAF3ED1-94EF-5543-BACA-4DED65779E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B7C23C-DA1F-C94F-A1EC-EDEDB69242D2}" type="slidenum">
              <a:rPr/>
              <a:t>‹#›</a:t>
            </a:fld>
            <a:endParaRPr lang="en-GB"/>
          </a:p>
        </p:txBody>
      </p:sp>
    </p:spTree>
    <p:extLst>
      <p:ext uri="{BB962C8B-B14F-4D97-AF65-F5344CB8AC3E}">
        <p14:creationId xmlns:p14="http://schemas.microsoft.com/office/powerpoint/2010/main" val="297825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C4B50-990E-F048-90FD-B21A836181DE}" type="datetimeFigureOut">
              <a:rPr lang="en-US"/>
              <a:t>3/31/2026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C7B00-2C71-854A-A0CC-02BB0E6D7306}" type="slidenum">
              <a:rPr/>
              <a:t>‹#›</a:t>
            </a:fld>
            <a:endParaRPr lang="en-GB"/>
          </a:p>
        </p:txBody>
      </p:sp>
    </p:spTree>
    <p:extLst>
      <p:ext uri="{BB962C8B-B14F-4D97-AF65-F5344CB8AC3E}">
        <p14:creationId xmlns:p14="http://schemas.microsoft.com/office/powerpoint/2010/main" val="403016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EC7B00-2C71-854A-A0CC-02BB0E6D7306}" type="slidenum">
              <a:rPr lang="en-GB" smtClean="0"/>
              <a:t>1</a:t>
            </a:fld>
            <a:endParaRPr lang="en-GB"/>
          </a:p>
        </p:txBody>
      </p:sp>
    </p:spTree>
    <p:extLst>
      <p:ext uri="{BB962C8B-B14F-4D97-AF65-F5344CB8AC3E}">
        <p14:creationId xmlns:p14="http://schemas.microsoft.com/office/powerpoint/2010/main" val="89616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07A3-C5E3-7055-0B58-D6D28B4C4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9A9E7-010E-1E31-C0D1-9D1BD98DA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210AD-E7D0-70E9-C8E7-F4B8D3C8B7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F6FA4F-061C-D79F-E78C-39BAAFF802EA}"/>
              </a:ext>
            </a:extLst>
          </p:cNvPr>
          <p:cNvSpPr>
            <a:spLocks noGrp="1"/>
          </p:cNvSpPr>
          <p:nvPr>
            <p:ph type="sldNum" sz="quarter" idx="5"/>
          </p:nvPr>
        </p:nvSpPr>
        <p:spPr/>
        <p:txBody>
          <a:bodyPr/>
          <a:lstStyle/>
          <a:p>
            <a:fld id="{78EC7B00-2C71-854A-A0CC-02BB0E6D7306}" type="slidenum">
              <a:rPr lang="en-GB" smtClean="0"/>
              <a:t>17</a:t>
            </a:fld>
            <a:endParaRPr lang="en-GB"/>
          </a:p>
        </p:txBody>
      </p:sp>
    </p:spTree>
    <p:extLst>
      <p:ext uri="{BB962C8B-B14F-4D97-AF65-F5344CB8AC3E}">
        <p14:creationId xmlns:p14="http://schemas.microsoft.com/office/powerpoint/2010/main" val="32159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BA45-0828-D6E6-102B-B6D578729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93483-F13B-2408-043C-D5B9F6DFF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A0630-96B9-1628-158A-BB20AC6C2A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9E71D7-CD65-2CA3-4919-8D55508C4B24}"/>
              </a:ext>
            </a:extLst>
          </p:cNvPr>
          <p:cNvSpPr>
            <a:spLocks noGrp="1"/>
          </p:cNvSpPr>
          <p:nvPr>
            <p:ph type="sldNum" sz="quarter" idx="5"/>
          </p:nvPr>
        </p:nvSpPr>
        <p:spPr/>
        <p:txBody>
          <a:bodyPr/>
          <a:lstStyle/>
          <a:p>
            <a:fld id="{78EC7B00-2C71-854A-A0CC-02BB0E6D7306}" type="slidenum">
              <a:rPr lang="en-GB" smtClean="0"/>
              <a:t>19</a:t>
            </a:fld>
            <a:endParaRPr lang="en-GB"/>
          </a:p>
        </p:txBody>
      </p:sp>
    </p:spTree>
    <p:extLst>
      <p:ext uri="{BB962C8B-B14F-4D97-AF65-F5344CB8AC3E}">
        <p14:creationId xmlns:p14="http://schemas.microsoft.com/office/powerpoint/2010/main" val="2442484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23A4-41A5-F882-F642-803422BA3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B3EB4-5409-A235-D598-9785C7E99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F0510-234E-36D9-2FA7-5E1574A24B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BF0769-C45F-DD34-E1A4-09D478A8ADAF}"/>
              </a:ext>
            </a:extLst>
          </p:cNvPr>
          <p:cNvSpPr>
            <a:spLocks noGrp="1"/>
          </p:cNvSpPr>
          <p:nvPr>
            <p:ph type="sldNum" sz="quarter" idx="5"/>
          </p:nvPr>
        </p:nvSpPr>
        <p:spPr/>
        <p:txBody>
          <a:bodyPr/>
          <a:lstStyle/>
          <a:p>
            <a:fld id="{78EC7B00-2C71-854A-A0CC-02BB0E6D7306}" type="slidenum">
              <a:rPr lang="en-GB" smtClean="0"/>
              <a:t>22</a:t>
            </a:fld>
            <a:endParaRPr lang="en-GB"/>
          </a:p>
        </p:txBody>
      </p:sp>
    </p:spTree>
    <p:extLst>
      <p:ext uri="{BB962C8B-B14F-4D97-AF65-F5344CB8AC3E}">
        <p14:creationId xmlns:p14="http://schemas.microsoft.com/office/powerpoint/2010/main" val="324740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EC7B00-2C71-854A-A0CC-02BB0E6D7306}" type="slidenum">
              <a:rPr lang="en-GB" smtClean="0"/>
              <a:t>23</a:t>
            </a:fld>
            <a:endParaRPr lang="en-GB"/>
          </a:p>
        </p:txBody>
      </p:sp>
    </p:spTree>
    <p:extLst>
      <p:ext uri="{BB962C8B-B14F-4D97-AF65-F5344CB8AC3E}">
        <p14:creationId xmlns:p14="http://schemas.microsoft.com/office/powerpoint/2010/main" val="36053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EC7B00-2C71-854A-A0CC-02BB0E6D7306}" type="slidenum">
              <a:rPr lang="en-GB" smtClean="0"/>
              <a:t>3</a:t>
            </a:fld>
            <a:endParaRPr lang="en-GB"/>
          </a:p>
        </p:txBody>
      </p:sp>
    </p:spTree>
    <p:extLst>
      <p:ext uri="{BB962C8B-B14F-4D97-AF65-F5344CB8AC3E}">
        <p14:creationId xmlns:p14="http://schemas.microsoft.com/office/powerpoint/2010/main" val="31447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85351-29E1-3B89-A594-5262BB337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61238-F97D-7841-2E76-F1F179DFA4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72CA8C6-4BA8-A18E-F42D-B5C4CFFA14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ECF151-807D-D780-D176-9A53F4BC1469}"/>
              </a:ext>
            </a:extLst>
          </p:cNvPr>
          <p:cNvSpPr>
            <a:spLocks noGrp="1"/>
          </p:cNvSpPr>
          <p:nvPr>
            <p:ph type="sldNum" sz="quarter" idx="5"/>
          </p:nvPr>
        </p:nvSpPr>
        <p:spPr/>
        <p:txBody>
          <a:bodyPr/>
          <a:lstStyle/>
          <a:p>
            <a:fld id="{78EC7B00-2C71-854A-A0CC-02BB0E6D7306}" type="slidenum">
              <a:rPr lang="en-GB" smtClean="0"/>
              <a:t>4</a:t>
            </a:fld>
            <a:endParaRPr lang="en-GB"/>
          </a:p>
        </p:txBody>
      </p:sp>
    </p:spTree>
    <p:extLst>
      <p:ext uri="{BB962C8B-B14F-4D97-AF65-F5344CB8AC3E}">
        <p14:creationId xmlns:p14="http://schemas.microsoft.com/office/powerpoint/2010/main" val="215000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EC7B00-2C71-854A-A0CC-02BB0E6D7306}" type="slidenum">
              <a:rPr lang="en-GB" smtClean="0"/>
              <a:t>5</a:t>
            </a:fld>
            <a:endParaRPr lang="en-GB"/>
          </a:p>
        </p:txBody>
      </p:sp>
    </p:spTree>
    <p:extLst>
      <p:ext uri="{BB962C8B-B14F-4D97-AF65-F5344CB8AC3E}">
        <p14:creationId xmlns:p14="http://schemas.microsoft.com/office/powerpoint/2010/main" val="31509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EC7B00-2C71-854A-A0CC-02BB0E6D7306}" type="slidenum">
              <a:rPr lang="en-GB" smtClean="0"/>
              <a:t>10</a:t>
            </a:fld>
            <a:endParaRPr lang="en-GB"/>
          </a:p>
        </p:txBody>
      </p:sp>
    </p:spTree>
    <p:extLst>
      <p:ext uri="{BB962C8B-B14F-4D97-AF65-F5344CB8AC3E}">
        <p14:creationId xmlns:p14="http://schemas.microsoft.com/office/powerpoint/2010/main" val="174240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a:ea typeface="Calibri"/>
              <a:cs typeface="Calibri"/>
            </a:endParaRPr>
          </a:p>
        </p:txBody>
      </p:sp>
      <p:sp>
        <p:nvSpPr>
          <p:cNvPr id="4" name="Espace réservé du numéro de diapositive 3"/>
          <p:cNvSpPr>
            <a:spLocks noGrp="1"/>
          </p:cNvSpPr>
          <p:nvPr>
            <p:ph type="sldNum" sz="quarter" idx="5"/>
          </p:nvPr>
        </p:nvSpPr>
        <p:spPr/>
        <p:txBody>
          <a:bodyPr/>
          <a:lstStyle/>
          <a:p>
            <a:fld id="{B4A55CF2-256D-44FD-9430-5B63A079CF51}" type="slidenum">
              <a:rPr lang="en-US" smtClean="0"/>
              <a:t>12</a:t>
            </a:fld>
            <a:endParaRPr lang="en-US"/>
          </a:p>
        </p:txBody>
      </p:sp>
    </p:spTree>
    <p:extLst>
      <p:ext uri="{BB962C8B-B14F-4D97-AF65-F5344CB8AC3E}">
        <p14:creationId xmlns:p14="http://schemas.microsoft.com/office/powerpoint/2010/main" val="373606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B7C7-D632-C2E4-922C-EE8FB462E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92EF1-9369-2883-D922-9F76A6C06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BA255-D45B-F535-70AD-1406EC2D2C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BC50BE-1367-D490-65FA-C2B5F78C466B}"/>
              </a:ext>
            </a:extLst>
          </p:cNvPr>
          <p:cNvSpPr>
            <a:spLocks noGrp="1"/>
          </p:cNvSpPr>
          <p:nvPr>
            <p:ph type="sldNum" sz="quarter" idx="5"/>
          </p:nvPr>
        </p:nvSpPr>
        <p:spPr/>
        <p:txBody>
          <a:bodyPr/>
          <a:lstStyle/>
          <a:p>
            <a:fld id="{78EC7B00-2C71-854A-A0CC-02BB0E6D7306}" type="slidenum">
              <a:rPr lang="en-GB" smtClean="0"/>
              <a:t>14</a:t>
            </a:fld>
            <a:endParaRPr lang="en-GB"/>
          </a:p>
        </p:txBody>
      </p:sp>
    </p:spTree>
    <p:extLst>
      <p:ext uri="{BB962C8B-B14F-4D97-AF65-F5344CB8AC3E}">
        <p14:creationId xmlns:p14="http://schemas.microsoft.com/office/powerpoint/2010/main" val="272300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5B7D3-A432-DA9D-497D-D34DF6617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3D007-AEE1-81E8-1EDC-78B43675D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98B24-0993-2C59-79B0-A07C608CEC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8B2B6F-45ED-BB71-B8A1-2966D85A4FDF}"/>
              </a:ext>
            </a:extLst>
          </p:cNvPr>
          <p:cNvSpPr>
            <a:spLocks noGrp="1"/>
          </p:cNvSpPr>
          <p:nvPr>
            <p:ph type="sldNum" sz="quarter" idx="5"/>
          </p:nvPr>
        </p:nvSpPr>
        <p:spPr/>
        <p:txBody>
          <a:bodyPr/>
          <a:lstStyle/>
          <a:p>
            <a:fld id="{78EC7B00-2C71-854A-A0CC-02BB0E6D7306}" type="slidenum">
              <a:rPr lang="en-GB" smtClean="0"/>
              <a:t>15</a:t>
            </a:fld>
            <a:endParaRPr lang="en-GB"/>
          </a:p>
        </p:txBody>
      </p:sp>
    </p:spTree>
    <p:extLst>
      <p:ext uri="{BB962C8B-B14F-4D97-AF65-F5344CB8AC3E}">
        <p14:creationId xmlns:p14="http://schemas.microsoft.com/office/powerpoint/2010/main" val="78592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DA0B-EC57-4D1F-88FE-7A2AFA086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A7163-BD5D-EADD-D881-DA1EB593D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F788E-F021-0550-AE09-BF01126478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74D95C-8838-AEE7-D382-125D3BB721D7}"/>
              </a:ext>
            </a:extLst>
          </p:cNvPr>
          <p:cNvSpPr>
            <a:spLocks noGrp="1"/>
          </p:cNvSpPr>
          <p:nvPr>
            <p:ph type="sldNum" sz="quarter" idx="5"/>
          </p:nvPr>
        </p:nvSpPr>
        <p:spPr/>
        <p:txBody>
          <a:bodyPr/>
          <a:lstStyle/>
          <a:p>
            <a:fld id="{78EC7B00-2C71-854A-A0CC-02BB0E6D7306}" type="slidenum">
              <a:rPr lang="en-GB" smtClean="0"/>
              <a:t>16</a:t>
            </a:fld>
            <a:endParaRPr lang="en-GB"/>
          </a:p>
        </p:txBody>
      </p:sp>
    </p:spTree>
    <p:extLst>
      <p:ext uri="{BB962C8B-B14F-4D97-AF65-F5344CB8AC3E}">
        <p14:creationId xmlns:p14="http://schemas.microsoft.com/office/powerpoint/2010/main" val="2810606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backgroun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8318A8-7815-D640-B725-AC457E7ABD88}"/>
              </a:ext>
            </a:extLst>
          </p:cNvPr>
          <p:cNvSpPr>
            <a:spLocks noGrp="1"/>
          </p:cNvSpPr>
          <p:nvPr>
            <p:ph type="pic" sz="quarter" idx="13"/>
          </p:nvPr>
        </p:nvSpPr>
        <p:spPr>
          <a:xfrm>
            <a:off x="0" y="0"/>
            <a:ext cx="12192000" cy="609028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187576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AB033CC-1BB0-E14B-93AC-16BB7C5D7065}"/>
              </a:ext>
            </a:extLst>
          </p:cNvPr>
          <p:cNvSpPr>
            <a:spLocks noGrp="1"/>
          </p:cNvSpPr>
          <p:nvPr>
            <p:ph type="subTitle" idx="1"/>
          </p:nvPr>
        </p:nvSpPr>
        <p:spPr>
          <a:xfrm>
            <a:off x="720000" y="3434204"/>
            <a:ext cx="7832872" cy="962305"/>
          </a:xfrm>
        </p:spPr>
        <p:txBody>
          <a:bodyPr anchor="t" anchorCtr="0">
            <a:normAutofit/>
          </a:bodyPr>
          <a:lstStyle>
            <a:lvl1pPr marL="0" indent="0" algn="l">
              <a:lnSpc>
                <a:spcPts val="4000"/>
              </a:lnSpc>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69AD402E-2DD2-2E4F-B843-0F95542493FD}"/>
              </a:ext>
            </a:extLst>
          </p:cNvPr>
          <p:cNvSpPr>
            <a:spLocks noGrp="1"/>
          </p:cNvSpPr>
          <p:nvPr>
            <p:ph type="sldNum" sz="quarter" idx="12"/>
          </p:nvPr>
        </p:nvSpPr>
        <p:spPr/>
        <p:txBody>
          <a:bodyPr/>
          <a:lstStyle/>
          <a:p>
            <a:fld id="{98FF217E-B86F-EA42-9607-BE163228A213}" type="slidenum">
              <a:rPr/>
              <a:t>‹#›</a:t>
            </a:fld>
            <a:endParaRPr lang="en-GB"/>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2"/>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E3F6B9D-A50B-8749-80FA-2C9350B60199}"/>
              </a:ext>
            </a:extLst>
          </p:cNvPr>
          <p:cNvSpPr>
            <a:spLocks noGrp="1"/>
          </p:cNvSpPr>
          <p:nvPr>
            <p:ph type="body" sz="quarter" idx="14" hasCustomPrompt="1"/>
          </p:nvPr>
        </p:nvSpPr>
        <p:spPr>
          <a:xfrm>
            <a:off x="10677600" y="363600"/>
            <a:ext cx="1126800" cy="792000"/>
          </a:xfrm>
          <a:blipFill>
            <a:blip r:embed="rId3"/>
            <a:stretch>
              <a:fillRect/>
            </a:stretch>
          </a:blipFill>
        </p:spPr>
        <p:txBody>
          <a:bodyPr/>
          <a:lstStyle>
            <a:lvl1pPr marL="0" indent="0">
              <a:buNone/>
              <a:defRPr/>
            </a:lvl1pPr>
          </a:lstStyle>
          <a:p>
            <a:pPr lvl="0"/>
            <a:r>
              <a:rPr lang="en-US"/>
              <a:t> </a:t>
            </a:r>
            <a:endParaRPr lang="en-GB"/>
          </a:p>
        </p:txBody>
      </p:sp>
      <p:sp>
        <p:nvSpPr>
          <p:cNvPr id="12" name="Text Placeholder 11">
            <a:extLst>
              <a:ext uri="{FF2B5EF4-FFF2-40B4-BE49-F238E27FC236}">
                <a16:creationId xmlns:a16="http://schemas.microsoft.com/office/drawing/2014/main" id="{DC22434C-E8B8-EE4A-B27A-CCDAD9842E21}"/>
              </a:ext>
            </a:extLst>
          </p:cNvPr>
          <p:cNvSpPr>
            <a:spLocks noGrp="1"/>
          </p:cNvSpPr>
          <p:nvPr>
            <p:ph type="body" sz="quarter" idx="15"/>
          </p:nvPr>
        </p:nvSpPr>
        <p:spPr>
          <a:xfrm>
            <a:off x="719999" y="4627543"/>
            <a:ext cx="4303713" cy="1219076"/>
          </a:xfrm>
        </p:spPr>
        <p:txBody>
          <a:bodyPr>
            <a:noAutofit/>
          </a:bodyPr>
          <a:lstStyle>
            <a:lvl1pPr marL="0" indent="0">
              <a:buNone/>
              <a:defRPr sz="2200">
                <a:solidFill>
                  <a:schemeClr val="bg1"/>
                </a:solidFill>
              </a:defRPr>
            </a:lvl1pPr>
            <a:lvl2pPr marL="271462" indent="0">
              <a:buNone/>
              <a:defRPr sz="2200">
                <a:solidFill>
                  <a:schemeClr val="bg1"/>
                </a:solidFill>
              </a:defRPr>
            </a:lvl2pPr>
            <a:lvl3pPr marL="577850" indent="0">
              <a:buNone/>
              <a:defRPr sz="2200">
                <a:solidFill>
                  <a:schemeClr val="bg1"/>
                </a:solidFill>
              </a:defRPr>
            </a:lvl3pPr>
            <a:lvl4pPr marL="895350" indent="0">
              <a:buNone/>
              <a:defRPr sz="2200">
                <a:solidFill>
                  <a:schemeClr val="bg1"/>
                </a:solidFill>
              </a:defRPr>
            </a:lvl4pPr>
            <a:lvl5pPr marL="1155700" indent="0">
              <a:buNone/>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038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image backgroun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8318A8-7815-D640-B725-AC457E7ABD88}"/>
              </a:ext>
            </a:extLst>
          </p:cNvPr>
          <p:cNvSpPr>
            <a:spLocks noGrp="1"/>
          </p:cNvSpPr>
          <p:nvPr>
            <p:ph type="pic" sz="quarter" idx="13"/>
          </p:nvPr>
        </p:nvSpPr>
        <p:spPr>
          <a:xfrm>
            <a:off x="0" y="0"/>
            <a:ext cx="12192000" cy="6090289"/>
          </a:xfrm>
        </p:spPr>
        <p:txBody>
          <a:bodyPr/>
          <a:lstStyle/>
          <a:p>
            <a:r>
              <a:rPr lang="en-GB"/>
              <a:t>Click icon to add picture</a:t>
            </a:r>
          </a:p>
        </p:txBody>
      </p:sp>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187576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GB"/>
              <a:t>Click to edit Master title style</a:t>
            </a:r>
          </a:p>
        </p:txBody>
      </p:sp>
      <p:sp>
        <p:nvSpPr>
          <p:cNvPr id="3" name="Subtitle 2">
            <a:extLst>
              <a:ext uri="{FF2B5EF4-FFF2-40B4-BE49-F238E27FC236}">
                <a16:creationId xmlns:a16="http://schemas.microsoft.com/office/drawing/2014/main" id="{DAB033CC-1BB0-E14B-93AC-16BB7C5D7065}"/>
              </a:ext>
            </a:extLst>
          </p:cNvPr>
          <p:cNvSpPr>
            <a:spLocks noGrp="1"/>
          </p:cNvSpPr>
          <p:nvPr>
            <p:ph type="subTitle" idx="1"/>
          </p:nvPr>
        </p:nvSpPr>
        <p:spPr>
          <a:xfrm>
            <a:off x="720000" y="3434204"/>
            <a:ext cx="7832872" cy="962305"/>
          </a:xfrm>
        </p:spPr>
        <p:txBody>
          <a:bodyPr anchor="t" anchorCtr="0">
            <a:normAutofit/>
          </a:bodyPr>
          <a:lstStyle>
            <a:lvl1pPr marL="0" indent="0" algn="l">
              <a:lnSpc>
                <a:spcPts val="4000"/>
              </a:lnSpc>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E3F6B9D-A50B-8749-80FA-2C9350B60199}"/>
              </a:ext>
            </a:extLst>
          </p:cNvPr>
          <p:cNvSpPr>
            <a:spLocks noGrp="1"/>
          </p:cNvSpPr>
          <p:nvPr>
            <p:ph type="body" sz="quarter" idx="14" hasCustomPrompt="1"/>
          </p:nvPr>
        </p:nvSpPr>
        <p:spPr>
          <a:xfrm>
            <a:off x="10677600" y="363600"/>
            <a:ext cx="1126800" cy="792000"/>
          </a:xfrm>
          <a:blipFill>
            <a:blip r:embed="rId3"/>
            <a:stretch>
              <a:fillRect/>
            </a:stretch>
          </a:blipFill>
        </p:spPr>
        <p:txBody>
          <a:bodyPr/>
          <a:lstStyle>
            <a:lvl1pPr marL="0" indent="0">
              <a:buNone/>
              <a:defRPr/>
            </a:lvl1pPr>
          </a:lstStyle>
          <a:p>
            <a:pPr lvl="0"/>
            <a:r>
              <a:rPr lang="en-US"/>
              <a:t> </a:t>
            </a:r>
            <a:endParaRPr lang="en-GB"/>
          </a:p>
        </p:txBody>
      </p:sp>
      <p:sp>
        <p:nvSpPr>
          <p:cNvPr id="12" name="Text Placeholder 11">
            <a:extLst>
              <a:ext uri="{FF2B5EF4-FFF2-40B4-BE49-F238E27FC236}">
                <a16:creationId xmlns:a16="http://schemas.microsoft.com/office/drawing/2014/main" id="{DC22434C-E8B8-EE4A-B27A-CCDAD9842E21}"/>
              </a:ext>
            </a:extLst>
          </p:cNvPr>
          <p:cNvSpPr>
            <a:spLocks noGrp="1"/>
          </p:cNvSpPr>
          <p:nvPr>
            <p:ph type="body" sz="quarter" idx="15"/>
          </p:nvPr>
        </p:nvSpPr>
        <p:spPr>
          <a:xfrm>
            <a:off x="719999" y="4627543"/>
            <a:ext cx="4303713" cy="1219076"/>
          </a:xfrm>
        </p:spPr>
        <p:txBody>
          <a:bodyPr>
            <a:noAutofit/>
          </a:bodyPr>
          <a:lstStyle>
            <a:lvl1pPr marL="0" indent="0">
              <a:buNone/>
              <a:defRPr sz="2200">
                <a:solidFill>
                  <a:schemeClr val="bg1"/>
                </a:solidFill>
              </a:defRPr>
            </a:lvl1pPr>
            <a:lvl2pPr marL="271462" indent="0">
              <a:buNone/>
              <a:defRPr sz="2200">
                <a:solidFill>
                  <a:schemeClr val="bg1"/>
                </a:solidFill>
              </a:defRPr>
            </a:lvl2pPr>
            <a:lvl3pPr marL="577850" indent="0">
              <a:buNone/>
              <a:defRPr sz="2200">
                <a:solidFill>
                  <a:schemeClr val="bg1"/>
                </a:solidFill>
              </a:defRPr>
            </a:lvl3pPr>
            <a:lvl4pPr marL="895350" indent="0">
              <a:buNone/>
              <a:defRPr sz="2200">
                <a:solidFill>
                  <a:schemeClr val="bg1"/>
                </a:solidFill>
              </a:defRPr>
            </a:lvl4pPr>
            <a:lvl5pPr marL="1155700" indent="0">
              <a:buNone/>
              <a:defRPr sz="2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8300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White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A653-8FDE-5F49-ADAB-C03A5162F4A8}"/>
              </a:ext>
            </a:extLst>
          </p:cNvPr>
          <p:cNvSpPr>
            <a:spLocks noGrp="1"/>
          </p:cNvSpPr>
          <p:nvPr>
            <p:ph type="title"/>
          </p:nvPr>
        </p:nvSpPr>
        <p:spPr>
          <a:xfrm>
            <a:off x="720000" y="288000"/>
            <a:ext cx="9000000" cy="936000"/>
          </a:xfrm>
        </p:spPr>
        <p:txBody>
          <a:bodyPr lIns="0" tIns="0" rIns="0" bIns="0" anchor="b" anchorCtr="0">
            <a:noAutofit/>
          </a:bodyPr>
          <a:lstStyle>
            <a:lvl1pPr>
              <a:lnSpc>
                <a:spcPts val="3000"/>
              </a:lnSpc>
              <a:defRPr sz="2300" b="1" u="sng" baseline="0">
                <a:solidFill>
                  <a:schemeClr val="accent1"/>
                </a:solidFill>
                <a:uFill>
                  <a:solidFill>
                    <a:schemeClr val="accent2"/>
                  </a:solidFill>
                </a:uFill>
              </a:defRPr>
            </a:lvl1pPr>
          </a:lstStyle>
          <a:p>
            <a:r>
              <a:rPr lang="en-GB"/>
              <a:t>Click to edit Master title style</a:t>
            </a:r>
          </a:p>
        </p:txBody>
      </p:sp>
      <p:sp>
        <p:nvSpPr>
          <p:cNvPr id="3" name="Content Placeholder 2">
            <a:extLst>
              <a:ext uri="{FF2B5EF4-FFF2-40B4-BE49-F238E27FC236}">
                <a16:creationId xmlns:a16="http://schemas.microsoft.com/office/drawing/2014/main" id="{5294A475-A348-374D-B18C-118C5AEDBA1E}"/>
              </a:ext>
            </a:extLst>
          </p:cNvPr>
          <p:cNvSpPr>
            <a:spLocks noGrp="1"/>
          </p:cNvSpPr>
          <p:nvPr>
            <p:ph idx="1"/>
          </p:nvPr>
        </p:nvSpPr>
        <p:spPr>
          <a:xfrm>
            <a:off x="720000" y="1800000"/>
            <a:ext cx="11083554" cy="3960000"/>
          </a:xfrm>
        </p:spPr>
        <p:txBody>
          <a:bodyPr lIns="0" tIns="0" rIns="0" bIns="0">
            <a:noAutofit/>
          </a:bodyPr>
          <a:lstStyle>
            <a:lvl1pPr marL="0" indent="0">
              <a:lnSpc>
                <a:spcPts val="2200"/>
              </a:lnSpc>
              <a:spcBef>
                <a:spcPts val="800"/>
              </a:spcBef>
              <a:buClr>
                <a:schemeClr val="accent2"/>
              </a:buClr>
              <a:buNone/>
              <a:defRPr sz="1900" b="1">
                <a:solidFill>
                  <a:schemeClr val="tx2"/>
                </a:solidFill>
              </a:defRPr>
            </a:lvl1pPr>
            <a:lvl2pPr marL="7938" indent="0">
              <a:lnSpc>
                <a:spcPts val="2200"/>
              </a:lnSpc>
              <a:buClr>
                <a:schemeClr val="accent2"/>
              </a:buClr>
              <a:buNone/>
              <a:tabLst/>
              <a:defRPr sz="1900"/>
            </a:lvl2pPr>
            <a:lvl3pPr marL="266700" indent="-258763">
              <a:lnSpc>
                <a:spcPts val="2200"/>
              </a:lnSpc>
              <a:buClr>
                <a:schemeClr val="accent4"/>
              </a:buClr>
              <a:buFont typeface="Arial" panose="020B0604020202020204" pitchFamily="34" charset="0"/>
              <a:buChar char="•"/>
              <a:tabLst/>
              <a:defRPr sz="1900"/>
            </a:lvl3pPr>
            <a:lvl4pPr marL="533400" indent="-266700">
              <a:lnSpc>
                <a:spcPts val="2200"/>
              </a:lnSpc>
              <a:buClr>
                <a:schemeClr val="accent4"/>
              </a:buClr>
              <a:tabLst/>
              <a:defRPr sz="1900"/>
            </a:lvl4pPr>
            <a:lvl5pPr marL="846138" indent="-266700">
              <a:lnSpc>
                <a:spcPts val="2200"/>
              </a:lnSpc>
              <a:buClr>
                <a:schemeClr val="accent4"/>
              </a:buClr>
              <a:tabLst/>
              <a:defRPr sz="1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5279A15-C8A2-5C4C-98ED-9E626137ADCD}"/>
              </a:ext>
            </a:extLst>
          </p:cNvPr>
          <p:cNvSpPr>
            <a:spLocks noGrp="1"/>
          </p:cNvSpPr>
          <p:nvPr>
            <p:ph type="sldNum" sz="quarter" idx="12"/>
          </p:nvPr>
        </p:nvSpPr>
        <p:spPr>
          <a:xfrm>
            <a:off x="10677600" y="6320870"/>
            <a:ext cx="1125954" cy="360000"/>
          </a:xfrm>
        </p:spPr>
        <p:txBody>
          <a:bodyPr lIns="0" tIns="0" rIns="0" bIns="0"/>
          <a:lstStyle>
            <a:lvl1pPr algn="r">
              <a:defRPr sz="1050" b="1">
                <a:solidFill>
                  <a:schemeClr val="accent1"/>
                </a:solidFill>
              </a:defRPr>
            </a:lvl1pPr>
          </a:lstStyle>
          <a:p>
            <a:fld id="{98FF217E-B86F-EA42-9607-BE163228A213}" type="slidenum">
              <a:rPr lang="en-GB" smtClean="0"/>
              <a:pPr/>
              <a:t>‹#›</a:t>
            </a:fld>
            <a:endParaRPr lang="en-GB"/>
          </a:p>
        </p:txBody>
      </p:sp>
      <p:pic>
        <p:nvPicPr>
          <p:cNvPr id="10" name="Picture 9">
            <a:extLst>
              <a:ext uri="{FF2B5EF4-FFF2-40B4-BE49-F238E27FC236}">
                <a16:creationId xmlns:a16="http://schemas.microsoft.com/office/drawing/2014/main" id="{C8B72161-520D-2C4A-B03B-980C579F6291}"/>
              </a:ext>
            </a:extLst>
          </p:cNvPr>
          <p:cNvPicPr>
            <a:picLocks noChangeAspect="1"/>
          </p:cNvPicPr>
          <p:nvPr userDrawn="1"/>
        </p:nvPicPr>
        <p:blipFill>
          <a:blip r:embed="rId2"/>
          <a:stretch>
            <a:fillRect/>
          </a:stretch>
        </p:blipFill>
        <p:spPr>
          <a:xfrm>
            <a:off x="10676854" y="365078"/>
            <a:ext cx="1126700" cy="792404"/>
          </a:xfrm>
          <a:prstGeom prst="rect">
            <a:avLst/>
          </a:prstGeom>
        </p:spPr>
      </p:pic>
      <p:pic>
        <p:nvPicPr>
          <p:cNvPr id="12" name="Picture 11">
            <a:extLst>
              <a:ext uri="{FF2B5EF4-FFF2-40B4-BE49-F238E27FC236}">
                <a16:creationId xmlns:a16="http://schemas.microsoft.com/office/drawing/2014/main" id="{5DA23EE6-B4BB-8645-9FAA-4BE374001D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000" y="6424258"/>
            <a:ext cx="1850665" cy="118443"/>
          </a:xfrm>
          <a:prstGeom prst="rect">
            <a:avLst/>
          </a:prstGeom>
        </p:spPr>
      </p:pic>
      <p:sp>
        <p:nvSpPr>
          <p:cNvPr id="13" name="Rectangle 12">
            <a:extLst>
              <a:ext uri="{FF2B5EF4-FFF2-40B4-BE49-F238E27FC236}">
                <a16:creationId xmlns:a16="http://schemas.microsoft.com/office/drawing/2014/main" id="{FF62AA56-DB8A-7C4D-A8F3-2391B77030A2}"/>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797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editable da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9CC56-CE9D-AC4A-88F4-E1F37208D035}"/>
              </a:ext>
            </a:extLst>
          </p:cNvPr>
          <p:cNvSpPr/>
          <p:nvPr userDrawn="1"/>
        </p:nvSpPr>
        <p:spPr>
          <a:xfrm>
            <a:off x="0" y="1"/>
            <a:ext cx="12192000" cy="609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BADC050-BCFF-C545-AB53-D940716D9061}"/>
              </a:ext>
            </a:extLst>
          </p:cNvPr>
          <p:cNvPicPr>
            <a:picLocks noChangeAspect="1"/>
          </p:cNvPicPr>
          <p:nvPr userDrawn="1"/>
        </p:nvPicPr>
        <p:blipFill>
          <a:blip r:embed="rId2"/>
          <a:stretch>
            <a:fillRect/>
          </a:stretch>
        </p:blipFill>
        <p:spPr>
          <a:xfrm>
            <a:off x="720000" y="2930856"/>
            <a:ext cx="1126699" cy="792404"/>
          </a:xfrm>
          <a:prstGeom prst="rect">
            <a:avLst/>
          </a:prstGeom>
        </p:spPr>
      </p:pic>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690733C-3A1C-F541-A5D2-872F336705D9}"/>
              </a:ext>
            </a:extLst>
          </p:cNvPr>
          <p:cNvSpPr txBox="1"/>
          <p:nvPr userDrawn="1"/>
        </p:nvSpPr>
        <p:spPr>
          <a:xfrm>
            <a:off x="720000" y="4224991"/>
            <a:ext cx="2150650" cy="1154162"/>
          </a:xfrm>
          <a:prstGeom prst="rect">
            <a:avLst/>
          </a:prstGeom>
          <a:noFill/>
        </p:spPr>
        <p:txBody>
          <a:bodyPr wrap="square" lIns="0" tIns="0" rIns="0" bIns="0" rtlCol="0">
            <a:spAutoFit/>
          </a:bodyPr>
          <a:lstStyle/>
          <a:p>
            <a:r>
              <a:rPr lang="en-GB" sz="1000" b="1">
                <a:solidFill>
                  <a:schemeClr val="bg1"/>
                </a:solidFill>
              </a:rPr>
              <a:t>Energy Networks Association</a:t>
            </a:r>
          </a:p>
          <a:p>
            <a:r>
              <a:rPr lang="en-GB" sz="1000">
                <a:solidFill>
                  <a:schemeClr val="bg1"/>
                </a:solidFill>
              </a:rPr>
              <a:t>4 More London Riverside</a:t>
            </a:r>
          </a:p>
          <a:p>
            <a:r>
              <a:rPr lang="en-GB" sz="1000">
                <a:solidFill>
                  <a:schemeClr val="bg1"/>
                </a:solidFill>
              </a:rPr>
              <a:t>London SE1 2AU</a:t>
            </a:r>
          </a:p>
          <a:p>
            <a:pPr>
              <a:spcAft>
                <a:spcPts val="600"/>
              </a:spcAft>
            </a:pPr>
            <a:r>
              <a:rPr lang="en-GB" sz="1000">
                <a:solidFill>
                  <a:schemeClr val="bg1"/>
                </a:solidFill>
              </a:rPr>
              <a:t>t. +44 (0)20 7706 5100 </a:t>
            </a:r>
          </a:p>
          <a:p>
            <a:r>
              <a:rPr lang="en-GB" sz="1000">
                <a:solidFill>
                  <a:schemeClr val="bg1"/>
                </a:solidFill>
              </a:rPr>
              <a:t>    @EnergyNetworks</a:t>
            </a:r>
          </a:p>
          <a:p>
            <a:r>
              <a:rPr lang="en-GB" sz="1000" b="1">
                <a:solidFill>
                  <a:schemeClr val="accent3"/>
                </a:solidFill>
              </a:rPr>
              <a:t>energynetworks.org</a:t>
            </a:r>
          </a:p>
          <a:p>
            <a:endParaRPr lang="en-GB" sz="1000">
              <a:solidFill>
                <a:schemeClr val="bg1"/>
              </a:solidFill>
            </a:endParaRPr>
          </a:p>
        </p:txBody>
      </p:sp>
      <p:sp>
        <p:nvSpPr>
          <p:cNvPr id="12" name="TextBox 11">
            <a:extLst>
              <a:ext uri="{FF2B5EF4-FFF2-40B4-BE49-F238E27FC236}">
                <a16:creationId xmlns:a16="http://schemas.microsoft.com/office/drawing/2014/main" id="{94000841-12F3-6E47-A63B-FFE74C0CC0C8}"/>
              </a:ext>
            </a:extLst>
          </p:cNvPr>
          <p:cNvSpPr txBox="1"/>
          <p:nvPr userDrawn="1"/>
        </p:nvSpPr>
        <p:spPr>
          <a:xfrm>
            <a:off x="720000" y="5621152"/>
            <a:ext cx="4134581" cy="224677"/>
          </a:xfrm>
          <a:prstGeom prst="rect">
            <a:avLst/>
          </a:prstGeom>
          <a:noFill/>
        </p:spPr>
        <p:txBody>
          <a:bodyPr wrap="square" lIns="0" tIns="0" rIns="0" bIns="0" rtlCol="0">
            <a:spAutoFit/>
          </a:bodyPr>
          <a:lstStyle/>
          <a:p>
            <a:r>
              <a:rPr lang="en-GB" sz="730" b="0">
                <a:solidFill>
                  <a:schemeClr val="bg1"/>
                </a:solidFill>
              </a:rPr>
              <a:t>Energy Networks Association Limited is a company registered in England &amp; Wales No. 04832301</a:t>
            </a:r>
          </a:p>
          <a:p>
            <a:r>
              <a:rPr lang="en-GB" sz="730" b="0">
                <a:solidFill>
                  <a:schemeClr val="bg1"/>
                </a:solidFill>
              </a:rPr>
              <a:t>Registered office: 4 More London Riverside, London SE1 2AU</a:t>
            </a:r>
          </a:p>
        </p:txBody>
      </p:sp>
      <p:pic>
        <p:nvPicPr>
          <p:cNvPr id="14" name="Picture 13">
            <a:extLst>
              <a:ext uri="{FF2B5EF4-FFF2-40B4-BE49-F238E27FC236}">
                <a16:creationId xmlns:a16="http://schemas.microsoft.com/office/drawing/2014/main" id="{BE0176C1-3171-F14F-A2A7-072D0A4873B2}"/>
              </a:ext>
            </a:extLst>
          </p:cNvPr>
          <p:cNvPicPr>
            <a:picLocks noChangeAspect="1"/>
          </p:cNvPicPr>
          <p:nvPr userDrawn="1"/>
        </p:nvPicPr>
        <p:blipFill>
          <a:blip r:embed="rId4"/>
          <a:stretch>
            <a:fillRect/>
          </a:stretch>
        </p:blipFill>
        <p:spPr>
          <a:xfrm>
            <a:off x="720000" y="4949308"/>
            <a:ext cx="121375" cy="94403"/>
          </a:xfrm>
          <a:prstGeom prst="rect">
            <a:avLst/>
          </a:prstGeom>
        </p:spPr>
      </p:pic>
      <p:sp>
        <p:nvSpPr>
          <p:cNvPr id="3" name="Text Placeholder 2">
            <a:extLst>
              <a:ext uri="{FF2B5EF4-FFF2-40B4-BE49-F238E27FC236}">
                <a16:creationId xmlns:a16="http://schemas.microsoft.com/office/drawing/2014/main" id="{8CBF64F1-74AF-8148-922B-93C1F8B12475}"/>
              </a:ext>
            </a:extLst>
          </p:cNvPr>
          <p:cNvSpPr>
            <a:spLocks noGrp="1"/>
          </p:cNvSpPr>
          <p:nvPr>
            <p:ph type="body" sz="quarter" idx="10"/>
          </p:nvPr>
        </p:nvSpPr>
        <p:spPr>
          <a:xfrm>
            <a:off x="720000" y="5389754"/>
            <a:ext cx="1355290" cy="200013"/>
          </a:xfrm>
        </p:spPr>
        <p:txBody>
          <a:bodyPr>
            <a:noAutofit/>
          </a:bodyPr>
          <a:lstStyle>
            <a:lvl1pPr marL="0" indent="0">
              <a:lnSpc>
                <a:spcPct val="100000"/>
              </a:lnSpc>
              <a:spcBef>
                <a:spcPts val="0"/>
              </a:spcBef>
              <a:buNone/>
              <a:defRPr sz="730">
                <a:solidFill>
                  <a:schemeClr val="bg1"/>
                </a:solidFill>
              </a:defRPr>
            </a:lvl1pPr>
            <a:lvl2pPr marL="271462" indent="0">
              <a:lnSpc>
                <a:spcPct val="100000"/>
              </a:lnSpc>
              <a:spcBef>
                <a:spcPts val="0"/>
              </a:spcBef>
              <a:buNone/>
              <a:defRPr sz="730">
                <a:solidFill>
                  <a:schemeClr val="bg1"/>
                </a:solidFill>
              </a:defRPr>
            </a:lvl2pPr>
            <a:lvl3pPr marL="577850" indent="0">
              <a:lnSpc>
                <a:spcPct val="100000"/>
              </a:lnSpc>
              <a:spcBef>
                <a:spcPts val="0"/>
              </a:spcBef>
              <a:buNone/>
              <a:defRPr sz="730">
                <a:solidFill>
                  <a:schemeClr val="bg1"/>
                </a:solidFill>
              </a:defRPr>
            </a:lvl3pPr>
            <a:lvl4pPr marL="895350" indent="0">
              <a:lnSpc>
                <a:spcPct val="100000"/>
              </a:lnSpc>
              <a:spcBef>
                <a:spcPts val="0"/>
              </a:spcBef>
              <a:buNone/>
              <a:defRPr sz="730">
                <a:solidFill>
                  <a:schemeClr val="bg1"/>
                </a:solidFill>
              </a:defRPr>
            </a:lvl4pPr>
            <a:lvl5pPr marL="1155700" indent="0">
              <a:lnSpc>
                <a:spcPct val="100000"/>
              </a:lnSpc>
              <a:spcBef>
                <a:spcPts val="0"/>
              </a:spcBef>
              <a:buNone/>
              <a:defRPr sz="73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60426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blue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1A0B1D-523E-3643-8D18-C48F29FD37F9}"/>
              </a:ext>
            </a:extLst>
          </p:cNvPr>
          <p:cNvSpPr/>
          <p:nvPr userDrawn="1"/>
        </p:nvSpPr>
        <p:spPr>
          <a:xfrm>
            <a:off x="0" y="1"/>
            <a:ext cx="12192000" cy="609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18DD819-3839-D14E-982F-1E236F8FD41B}"/>
              </a:ext>
            </a:extLst>
          </p:cNvPr>
          <p:cNvPicPr>
            <a:picLocks noChangeAspect="1"/>
          </p:cNvPicPr>
          <p:nvPr userDrawn="1"/>
        </p:nvPicPr>
        <p:blipFill>
          <a:blip r:embed="rId2"/>
          <a:stretch>
            <a:fillRect/>
          </a:stretch>
        </p:blipFill>
        <p:spPr>
          <a:xfrm>
            <a:off x="10677600" y="365078"/>
            <a:ext cx="1126699" cy="792404"/>
          </a:xfrm>
          <a:prstGeom prst="rect">
            <a:avLst/>
          </a:prstGeom>
        </p:spPr>
      </p:pic>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352907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69AD402E-2DD2-2E4F-B843-0F95542493FD}"/>
              </a:ext>
            </a:extLst>
          </p:cNvPr>
          <p:cNvSpPr>
            <a:spLocks noGrp="1"/>
          </p:cNvSpPr>
          <p:nvPr>
            <p:ph type="sldNum" sz="quarter" idx="12"/>
          </p:nvPr>
        </p:nvSpPr>
        <p:spPr/>
        <p:txBody>
          <a:bodyPr/>
          <a:lstStyle/>
          <a:p>
            <a:fld id="{98FF217E-B86F-EA42-9607-BE163228A213}" type="slidenum">
              <a:rPr/>
              <a:t>‹#›</a:t>
            </a:fld>
            <a:endParaRPr lang="en-GB"/>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2522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334643"/>
            <a:ext cx="10515600" cy="670626"/>
          </a:xfrm>
        </p:spPr>
        <p:txBody>
          <a:bodyP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136280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1EBEA-6021-EA4F-BC22-34A978EACAB1}"/>
              </a:ext>
            </a:extLst>
          </p:cNvPr>
          <p:cNvSpPr/>
          <p:nvPr userDrawn="1"/>
        </p:nvSpPr>
        <p:spPr>
          <a:xfrm>
            <a:off x="0" y="1"/>
            <a:ext cx="12192000" cy="609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F3C81DC-B219-0A42-BB33-8E76DD02D02E}"/>
              </a:ext>
            </a:extLst>
          </p:cNvPr>
          <p:cNvPicPr>
            <a:picLocks noChangeAspect="1"/>
          </p:cNvPicPr>
          <p:nvPr userDrawn="1"/>
        </p:nvPicPr>
        <p:blipFill>
          <a:blip r:embed="rId2"/>
          <a:stretch>
            <a:fillRect/>
          </a:stretch>
        </p:blipFill>
        <p:spPr>
          <a:xfrm>
            <a:off x="10677600" y="365078"/>
            <a:ext cx="1126699" cy="792404"/>
          </a:xfrm>
          <a:prstGeom prst="rect">
            <a:avLst/>
          </a:prstGeom>
        </p:spPr>
      </p:pic>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187576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AB033CC-1BB0-E14B-93AC-16BB7C5D7065}"/>
              </a:ext>
            </a:extLst>
          </p:cNvPr>
          <p:cNvSpPr>
            <a:spLocks noGrp="1"/>
          </p:cNvSpPr>
          <p:nvPr>
            <p:ph type="subTitle" idx="1"/>
          </p:nvPr>
        </p:nvSpPr>
        <p:spPr>
          <a:xfrm>
            <a:off x="720000" y="3434204"/>
            <a:ext cx="7832872" cy="962305"/>
          </a:xfrm>
        </p:spPr>
        <p:txBody>
          <a:bodyPr anchor="t" anchorCtr="0">
            <a:normAutofit/>
          </a:bodyPr>
          <a:lstStyle>
            <a:lvl1pPr marL="0" indent="0" algn="l">
              <a:lnSpc>
                <a:spcPts val="4000"/>
              </a:lnSpc>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69AD402E-2DD2-2E4F-B843-0F95542493FD}"/>
              </a:ext>
            </a:extLst>
          </p:cNvPr>
          <p:cNvSpPr>
            <a:spLocks noGrp="1"/>
          </p:cNvSpPr>
          <p:nvPr>
            <p:ph type="sldNum" sz="quarter" idx="12"/>
          </p:nvPr>
        </p:nvSpPr>
        <p:spPr/>
        <p:txBody>
          <a:bodyPr/>
          <a:lstStyle/>
          <a:p>
            <a:fld id="{98FF217E-B86F-EA42-9607-BE163228A213}" type="slidenum">
              <a:rPr/>
              <a:t>‹#›</a:t>
            </a:fld>
            <a:endParaRPr lang="en-GB"/>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1">
            <a:extLst>
              <a:ext uri="{FF2B5EF4-FFF2-40B4-BE49-F238E27FC236}">
                <a16:creationId xmlns:a16="http://schemas.microsoft.com/office/drawing/2014/main" id="{DC22434C-E8B8-EE4A-B27A-CCDAD9842E21}"/>
              </a:ext>
            </a:extLst>
          </p:cNvPr>
          <p:cNvSpPr>
            <a:spLocks noGrp="1"/>
          </p:cNvSpPr>
          <p:nvPr>
            <p:ph type="body" sz="quarter" idx="15"/>
          </p:nvPr>
        </p:nvSpPr>
        <p:spPr>
          <a:xfrm>
            <a:off x="719999" y="4627543"/>
            <a:ext cx="4303713" cy="1219076"/>
          </a:xfrm>
        </p:spPr>
        <p:txBody>
          <a:bodyPr>
            <a:noAutofit/>
          </a:bodyPr>
          <a:lstStyle>
            <a:lvl1pPr marL="0" indent="0">
              <a:buNone/>
              <a:defRPr sz="2200">
                <a:solidFill>
                  <a:schemeClr val="bg1"/>
                </a:solidFill>
              </a:defRPr>
            </a:lvl1pPr>
            <a:lvl2pPr marL="271462" indent="0">
              <a:buNone/>
              <a:defRPr sz="2200">
                <a:solidFill>
                  <a:schemeClr val="bg1"/>
                </a:solidFill>
              </a:defRPr>
            </a:lvl2pPr>
            <a:lvl3pPr marL="577850" indent="0">
              <a:buNone/>
              <a:defRPr sz="2200">
                <a:solidFill>
                  <a:schemeClr val="bg1"/>
                </a:solidFill>
              </a:defRPr>
            </a:lvl3pPr>
            <a:lvl4pPr marL="895350" indent="0">
              <a:buNone/>
              <a:defRPr sz="2200">
                <a:solidFill>
                  <a:schemeClr val="bg1"/>
                </a:solidFill>
              </a:defRPr>
            </a:lvl4pPr>
            <a:lvl5pPr marL="1155700" indent="0">
              <a:buNone/>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596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image backgroun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8318A8-7815-D640-B725-AC457E7ABD88}"/>
              </a:ext>
            </a:extLst>
          </p:cNvPr>
          <p:cNvSpPr>
            <a:spLocks noGrp="1"/>
          </p:cNvSpPr>
          <p:nvPr>
            <p:ph type="pic" sz="quarter" idx="13"/>
          </p:nvPr>
        </p:nvSpPr>
        <p:spPr>
          <a:xfrm>
            <a:off x="0" y="0"/>
            <a:ext cx="12192000" cy="609028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352907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69AD402E-2DD2-2E4F-B843-0F95542493FD}"/>
              </a:ext>
            </a:extLst>
          </p:cNvPr>
          <p:cNvSpPr>
            <a:spLocks noGrp="1"/>
          </p:cNvSpPr>
          <p:nvPr>
            <p:ph type="sldNum" sz="quarter" idx="12"/>
          </p:nvPr>
        </p:nvSpPr>
        <p:spPr/>
        <p:txBody>
          <a:bodyPr/>
          <a:lstStyle/>
          <a:p>
            <a:fld id="{98FF217E-B86F-EA42-9607-BE163228A213}" type="slidenum">
              <a:rPr/>
              <a:t>‹#›</a:t>
            </a:fld>
            <a:endParaRPr lang="en-GB"/>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2"/>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E3F6B9D-A50B-8749-80FA-2C9350B60199}"/>
              </a:ext>
            </a:extLst>
          </p:cNvPr>
          <p:cNvSpPr>
            <a:spLocks noGrp="1"/>
          </p:cNvSpPr>
          <p:nvPr>
            <p:ph type="body" sz="quarter" idx="14" hasCustomPrompt="1"/>
          </p:nvPr>
        </p:nvSpPr>
        <p:spPr>
          <a:xfrm>
            <a:off x="10677600" y="363600"/>
            <a:ext cx="1126800" cy="792000"/>
          </a:xfrm>
          <a:blipFill>
            <a:blip r:embed="rId3"/>
            <a:stretch>
              <a:fillRect/>
            </a:stretch>
          </a:blipFill>
        </p:spPr>
        <p:txBody>
          <a:bodyPr/>
          <a:lstStyle>
            <a:lvl1pPr marL="0" indent="0">
              <a:buNone/>
              <a:defRPr/>
            </a:lvl1pPr>
          </a:lstStyle>
          <a:p>
            <a:pPr lvl="0"/>
            <a:r>
              <a:rPr lang="en-US"/>
              <a:t> </a:t>
            </a:r>
            <a:endParaRPr lang="en-GB"/>
          </a:p>
        </p:txBody>
      </p:sp>
    </p:spTree>
    <p:extLst>
      <p:ext uri="{BB962C8B-B14F-4D97-AF65-F5344CB8AC3E}">
        <p14:creationId xmlns:p14="http://schemas.microsoft.com/office/powerpoint/2010/main" val="142675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lue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1A0B1D-523E-3643-8D18-C48F29FD37F9}"/>
              </a:ext>
            </a:extLst>
          </p:cNvPr>
          <p:cNvSpPr/>
          <p:nvPr userDrawn="1"/>
        </p:nvSpPr>
        <p:spPr>
          <a:xfrm>
            <a:off x="0" y="1"/>
            <a:ext cx="12192000" cy="609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18DD819-3839-D14E-982F-1E236F8FD41B}"/>
              </a:ext>
            </a:extLst>
          </p:cNvPr>
          <p:cNvPicPr>
            <a:picLocks noChangeAspect="1"/>
          </p:cNvPicPr>
          <p:nvPr userDrawn="1"/>
        </p:nvPicPr>
        <p:blipFill>
          <a:blip r:embed="rId2"/>
          <a:stretch>
            <a:fillRect/>
          </a:stretch>
        </p:blipFill>
        <p:spPr>
          <a:xfrm>
            <a:off x="10677600" y="365078"/>
            <a:ext cx="1126699" cy="792404"/>
          </a:xfrm>
          <a:prstGeom prst="rect">
            <a:avLst/>
          </a:prstGeom>
        </p:spPr>
      </p:pic>
      <p:sp>
        <p:nvSpPr>
          <p:cNvPr id="2" name="Title 1">
            <a:extLst>
              <a:ext uri="{FF2B5EF4-FFF2-40B4-BE49-F238E27FC236}">
                <a16:creationId xmlns:a16="http://schemas.microsoft.com/office/drawing/2014/main" id="{B721248D-5D42-A244-9FC8-52C582637376}"/>
              </a:ext>
            </a:extLst>
          </p:cNvPr>
          <p:cNvSpPr>
            <a:spLocks noGrp="1"/>
          </p:cNvSpPr>
          <p:nvPr>
            <p:ph type="ctrTitle"/>
          </p:nvPr>
        </p:nvSpPr>
        <p:spPr>
          <a:xfrm>
            <a:off x="719999" y="3529071"/>
            <a:ext cx="7832873" cy="1544003"/>
          </a:xfrm>
        </p:spPr>
        <p:txBody>
          <a:bodyPr anchor="b" anchorCtr="0"/>
          <a:lstStyle>
            <a:lvl1pPr algn="l">
              <a:lnSpc>
                <a:spcPts val="4000"/>
              </a:lnSpc>
              <a:defRPr sz="3400" u="sng" baseline="0">
                <a:solidFill>
                  <a:schemeClr val="bg1"/>
                </a:solidFill>
                <a:uFill>
                  <a:solidFill>
                    <a:schemeClr val="accent3"/>
                  </a:solidFill>
                </a:uFill>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69AD402E-2DD2-2E4F-B843-0F95542493FD}"/>
              </a:ext>
            </a:extLst>
          </p:cNvPr>
          <p:cNvSpPr>
            <a:spLocks noGrp="1"/>
          </p:cNvSpPr>
          <p:nvPr>
            <p:ph type="sldNum" sz="quarter" idx="12"/>
          </p:nvPr>
        </p:nvSpPr>
        <p:spPr/>
        <p:txBody>
          <a:bodyPr/>
          <a:lstStyle/>
          <a:p>
            <a:fld id="{98FF217E-B86F-EA42-9607-BE163228A213}" type="slidenum">
              <a:rPr/>
              <a:t>‹#›</a:t>
            </a:fld>
            <a:endParaRPr lang="en-GB"/>
          </a:p>
        </p:txBody>
      </p:sp>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389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White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A653-8FDE-5F49-ADAB-C03A5162F4A8}"/>
              </a:ext>
            </a:extLst>
          </p:cNvPr>
          <p:cNvSpPr>
            <a:spLocks noGrp="1"/>
          </p:cNvSpPr>
          <p:nvPr>
            <p:ph type="title"/>
          </p:nvPr>
        </p:nvSpPr>
        <p:spPr>
          <a:xfrm>
            <a:off x="720000" y="288000"/>
            <a:ext cx="9000000" cy="936000"/>
          </a:xfrm>
        </p:spPr>
        <p:txBody>
          <a:bodyPr lIns="0" tIns="0" rIns="0" bIns="0" anchor="b" anchorCtr="0">
            <a:noAutofit/>
          </a:bodyPr>
          <a:lstStyle>
            <a:lvl1pPr>
              <a:lnSpc>
                <a:spcPts val="3000"/>
              </a:lnSpc>
              <a:defRPr sz="2300" b="1" u="sng" baseline="0">
                <a:solidFill>
                  <a:schemeClr val="accent1"/>
                </a:solidFill>
                <a:uFill>
                  <a:solidFill>
                    <a:schemeClr val="accent3"/>
                  </a:solidFill>
                </a:u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4A475-A348-374D-B18C-118C5AEDBA1E}"/>
              </a:ext>
            </a:extLst>
          </p:cNvPr>
          <p:cNvSpPr>
            <a:spLocks noGrp="1"/>
          </p:cNvSpPr>
          <p:nvPr>
            <p:ph idx="1"/>
          </p:nvPr>
        </p:nvSpPr>
        <p:spPr>
          <a:xfrm>
            <a:off x="720000" y="1800000"/>
            <a:ext cx="11083554" cy="3960000"/>
          </a:xfrm>
        </p:spPr>
        <p:txBody>
          <a:bodyPr lIns="0" tIns="0" rIns="0" bIns="0">
            <a:noAutofit/>
          </a:bodyPr>
          <a:lstStyle>
            <a:lvl1pPr marL="0" indent="0">
              <a:lnSpc>
                <a:spcPts val="2200"/>
              </a:lnSpc>
              <a:spcBef>
                <a:spcPts val="800"/>
              </a:spcBef>
              <a:buClr>
                <a:schemeClr val="accent2"/>
              </a:buClr>
              <a:buNone/>
              <a:defRPr sz="1900" b="1">
                <a:solidFill>
                  <a:schemeClr val="tx2"/>
                </a:solidFill>
              </a:defRPr>
            </a:lvl1pPr>
            <a:lvl2pPr marL="7938" indent="0">
              <a:lnSpc>
                <a:spcPts val="2200"/>
              </a:lnSpc>
              <a:buClr>
                <a:schemeClr val="accent2"/>
              </a:buClr>
              <a:buNone/>
              <a:tabLst/>
              <a:defRPr sz="1900"/>
            </a:lvl2pPr>
            <a:lvl3pPr marL="266700" indent="-258763">
              <a:lnSpc>
                <a:spcPts val="2200"/>
              </a:lnSpc>
              <a:buClr>
                <a:schemeClr val="accent4"/>
              </a:buClr>
              <a:buFont typeface="Arial" panose="020B0604020202020204" pitchFamily="34" charset="0"/>
              <a:buChar char="•"/>
              <a:tabLst/>
              <a:defRPr sz="1900"/>
            </a:lvl3pPr>
            <a:lvl4pPr marL="533400" indent="-266700">
              <a:lnSpc>
                <a:spcPts val="2200"/>
              </a:lnSpc>
              <a:buClr>
                <a:schemeClr val="accent4"/>
              </a:buClr>
              <a:tabLst/>
              <a:defRPr sz="1900"/>
            </a:lvl4pPr>
            <a:lvl5pPr marL="846138" indent="-266700">
              <a:lnSpc>
                <a:spcPts val="2200"/>
              </a:lnSpc>
              <a:buClr>
                <a:schemeClr val="accent4"/>
              </a:buClr>
              <a:tabLst/>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5279A15-C8A2-5C4C-98ED-9E626137ADCD}"/>
              </a:ext>
            </a:extLst>
          </p:cNvPr>
          <p:cNvSpPr>
            <a:spLocks noGrp="1"/>
          </p:cNvSpPr>
          <p:nvPr>
            <p:ph type="sldNum" sz="quarter" idx="12"/>
          </p:nvPr>
        </p:nvSpPr>
        <p:spPr>
          <a:xfrm>
            <a:off x="10677600" y="6320870"/>
            <a:ext cx="1125954" cy="360000"/>
          </a:xfrm>
        </p:spPr>
        <p:txBody>
          <a:bodyPr lIns="0" tIns="0" rIns="0" bIns="0"/>
          <a:lstStyle>
            <a:lvl1pPr algn="l">
              <a:defRPr sz="1600">
                <a:solidFill>
                  <a:schemeClr val="accent1"/>
                </a:solidFill>
              </a:defRPr>
            </a:lvl1pPr>
          </a:lstStyle>
          <a:p>
            <a:fld id="{98FF217E-B86F-EA42-9607-BE163228A213}" type="slidenum">
              <a:rPr lang="en-GB"/>
              <a:pPr/>
              <a:t>‹#›</a:t>
            </a:fld>
            <a:endParaRPr lang="en-GB"/>
          </a:p>
        </p:txBody>
      </p:sp>
      <p:pic>
        <p:nvPicPr>
          <p:cNvPr id="10" name="Picture 9">
            <a:extLst>
              <a:ext uri="{FF2B5EF4-FFF2-40B4-BE49-F238E27FC236}">
                <a16:creationId xmlns:a16="http://schemas.microsoft.com/office/drawing/2014/main" id="{C8B72161-520D-2C4A-B03B-980C579F6291}"/>
              </a:ext>
            </a:extLst>
          </p:cNvPr>
          <p:cNvPicPr>
            <a:picLocks noChangeAspect="1"/>
          </p:cNvPicPr>
          <p:nvPr userDrawn="1"/>
        </p:nvPicPr>
        <p:blipFill>
          <a:blip r:embed="rId2"/>
          <a:stretch>
            <a:fillRect/>
          </a:stretch>
        </p:blipFill>
        <p:spPr>
          <a:xfrm>
            <a:off x="10676854" y="365078"/>
            <a:ext cx="1126700" cy="792404"/>
          </a:xfrm>
          <a:prstGeom prst="rect">
            <a:avLst/>
          </a:prstGeom>
        </p:spPr>
      </p:pic>
      <p:pic>
        <p:nvPicPr>
          <p:cNvPr id="12" name="Picture 11">
            <a:extLst>
              <a:ext uri="{FF2B5EF4-FFF2-40B4-BE49-F238E27FC236}">
                <a16:creationId xmlns:a16="http://schemas.microsoft.com/office/drawing/2014/main" id="{5DA23EE6-B4BB-8645-9FAA-4BE374001DC1}"/>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13" name="Rectangle 12">
            <a:extLst>
              <a:ext uri="{FF2B5EF4-FFF2-40B4-BE49-F238E27FC236}">
                <a16:creationId xmlns:a16="http://schemas.microsoft.com/office/drawing/2014/main" id="{FF62AA56-DB8A-7C4D-A8F3-2391B77030A2}"/>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62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ey tex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3621A0-B3EB-684D-AE09-E7151CA08E4F}"/>
              </a:ext>
            </a:extLst>
          </p:cNvPr>
          <p:cNvSpPr/>
          <p:nvPr userDrawn="1"/>
        </p:nvSpPr>
        <p:spPr>
          <a:xfrm>
            <a:off x="0" y="1"/>
            <a:ext cx="12192000" cy="609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E34A653-8FDE-5F49-ADAB-C03A5162F4A8}"/>
              </a:ext>
            </a:extLst>
          </p:cNvPr>
          <p:cNvSpPr>
            <a:spLocks noGrp="1"/>
          </p:cNvSpPr>
          <p:nvPr>
            <p:ph type="title"/>
          </p:nvPr>
        </p:nvSpPr>
        <p:spPr>
          <a:xfrm>
            <a:off x="720000" y="288000"/>
            <a:ext cx="9000000" cy="936000"/>
          </a:xfrm>
        </p:spPr>
        <p:txBody>
          <a:bodyPr lIns="0" tIns="0" rIns="0" bIns="0" anchor="b" anchorCtr="0">
            <a:noAutofit/>
          </a:bodyPr>
          <a:lstStyle>
            <a:lvl1pPr>
              <a:lnSpc>
                <a:spcPts val="3000"/>
              </a:lnSpc>
              <a:defRPr sz="2300" b="1" u="sng" baseline="0">
                <a:solidFill>
                  <a:schemeClr val="accent1"/>
                </a:solidFill>
                <a:uFill>
                  <a:solidFill>
                    <a:schemeClr val="accent3"/>
                  </a:solidFill>
                </a:u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4A475-A348-374D-B18C-118C5AEDBA1E}"/>
              </a:ext>
            </a:extLst>
          </p:cNvPr>
          <p:cNvSpPr>
            <a:spLocks noGrp="1"/>
          </p:cNvSpPr>
          <p:nvPr>
            <p:ph idx="1"/>
          </p:nvPr>
        </p:nvSpPr>
        <p:spPr>
          <a:xfrm>
            <a:off x="720000" y="1800000"/>
            <a:ext cx="11083554" cy="3960000"/>
          </a:xfrm>
        </p:spPr>
        <p:txBody>
          <a:bodyPr lIns="0" tIns="0" rIns="0" bIns="0">
            <a:noAutofit/>
          </a:bodyPr>
          <a:lstStyle>
            <a:lvl1pPr marL="0" indent="0">
              <a:lnSpc>
                <a:spcPts val="2200"/>
              </a:lnSpc>
              <a:spcBef>
                <a:spcPts val="800"/>
              </a:spcBef>
              <a:buClr>
                <a:schemeClr val="accent2"/>
              </a:buClr>
              <a:buNone/>
              <a:defRPr sz="1900" b="1">
                <a:solidFill>
                  <a:schemeClr val="tx2"/>
                </a:solidFill>
              </a:defRPr>
            </a:lvl1pPr>
            <a:lvl2pPr marL="7938" indent="0">
              <a:lnSpc>
                <a:spcPts val="2200"/>
              </a:lnSpc>
              <a:buClr>
                <a:schemeClr val="accent2"/>
              </a:buClr>
              <a:buNone/>
              <a:tabLst/>
              <a:defRPr sz="1900"/>
            </a:lvl2pPr>
            <a:lvl3pPr marL="266700" indent="-258763">
              <a:lnSpc>
                <a:spcPts val="2200"/>
              </a:lnSpc>
              <a:buClr>
                <a:schemeClr val="accent4"/>
              </a:buClr>
              <a:buFont typeface="Arial" panose="020B0604020202020204" pitchFamily="34" charset="0"/>
              <a:buChar char="•"/>
              <a:tabLst/>
              <a:defRPr sz="1900"/>
            </a:lvl3pPr>
            <a:lvl4pPr marL="533400" indent="-266700">
              <a:lnSpc>
                <a:spcPts val="2200"/>
              </a:lnSpc>
              <a:buClr>
                <a:schemeClr val="accent4"/>
              </a:buClr>
              <a:tabLst/>
              <a:defRPr sz="1900"/>
            </a:lvl4pPr>
            <a:lvl5pPr marL="846138" indent="-266700">
              <a:lnSpc>
                <a:spcPts val="2200"/>
              </a:lnSpc>
              <a:buClr>
                <a:schemeClr val="accent4"/>
              </a:buClr>
              <a:tabLst/>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5279A15-C8A2-5C4C-98ED-9E626137ADCD}"/>
              </a:ext>
            </a:extLst>
          </p:cNvPr>
          <p:cNvSpPr>
            <a:spLocks noGrp="1"/>
          </p:cNvSpPr>
          <p:nvPr>
            <p:ph type="sldNum" sz="quarter" idx="12"/>
          </p:nvPr>
        </p:nvSpPr>
        <p:spPr>
          <a:xfrm>
            <a:off x="10677600" y="6320870"/>
            <a:ext cx="1125954" cy="360000"/>
          </a:xfrm>
        </p:spPr>
        <p:txBody>
          <a:bodyPr lIns="0" tIns="0" rIns="0" bIns="0"/>
          <a:lstStyle>
            <a:lvl1pPr algn="l">
              <a:defRPr sz="1600">
                <a:solidFill>
                  <a:schemeClr val="accent1"/>
                </a:solidFill>
              </a:defRPr>
            </a:lvl1pPr>
          </a:lstStyle>
          <a:p>
            <a:fld id="{98FF217E-B86F-EA42-9607-BE163228A213}" type="slidenum">
              <a:rPr lang="en-GB"/>
              <a:pPr/>
              <a:t>‹#›</a:t>
            </a:fld>
            <a:endParaRPr lang="en-GB"/>
          </a:p>
        </p:txBody>
      </p:sp>
      <p:pic>
        <p:nvPicPr>
          <p:cNvPr id="10" name="Picture 9">
            <a:extLst>
              <a:ext uri="{FF2B5EF4-FFF2-40B4-BE49-F238E27FC236}">
                <a16:creationId xmlns:a16="http://schemas.microsoft.com/office/drawing/2014/main" id="{C8B72161-520D-2C4A-B03B-980C579F6291}"/>
              </a:ext>
            </a:extLst>
          </p:cNvPr>
          <p:cNvPicPr>
            <a:picLocks noChangeAspect="1"/>
          </p:cNvPicPr>
          <p:nvPr userDrawn="1"/>
        </p:nvPicPr>
        <p:blipFill>
          <a:blip r:embed="rId2"/>
          <a:stretch>
            <a:fillRect/>
          </a:stretch>
        </p:blipFill>
        <p:spPr>
          <a:xfrm>
            <a:off x="10676854" y="365078"/>
            <a:ext cx="1126700" cy="792404"/>
          </a:xfrm>
          <a:prstGeom prst="rect">
            <a:avLst/>
          </a:prstGeom>
        </p:spPr>
      </p:pic>
      <p:pic>
        <p:nvPicPr>
          <p:cNvPr id="12" name="Picture 11">
            <a:extLst>
              <a:ext uri="{FF2B5EF4-FFF2-40B4-BE49-F238E27FC236}">
                <a16:creationId xmlns:a16="http://schemas.microsoft.com/office/drawing/2014/main" id="{5DA23EE6-B4BB-8645-9FAA-4BE374001DC1}"/>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13" name="Rectangle 12">
            <a:extLst>
              <a:ext uri="{FF2B5EF4-FFF2-40B4-BE49-F238E27FC236}">
                <a16:creationId xmlns:a16="http://schemas.microsoft.com/office/drawing/2014/main" id="{FF62AA56-DB8A-7C4D-A8F3-2391B77030A2}"/>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146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hree column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A653-8FDE-5F49-ADAB-C03A5162F4A8}"/>
              </a:ext>
            </a:extLst>
          </p:cNvPr>
          <p:cNvSpPr>
            <a:spLocks noGrp="1"/>
          </p:cNvSpPr>
          <p:nvPr>
            <p:ph type="title"/>
          </p:nvPr>
        </p:nvSpPr>
        <p:spPr>
          <a:xfrm>
            <a:off x="720000" y="288000"/>
            <a:ext cx="9000000" cy="936000"/>
          </a:xfrm>
        </p:spPr>
        <p:txBody>
          <a:bodyPr lIns="0" tIns="0" rIns="0" bIns="0" anchor="b" anchorCtr="0">
            <a:noAutofit/>
          </a:bodyPr>
          <a:lstStyle>
            <a:lvl1pPr>
              <a:lnSpc>
                <a:spcPts val="3000"/>
              </a:lnSpc>
              <a:defRPr sz="2300" b="1" u="sng" baseline="0">
                <a:solidFill>
                  <a:schemeClr val="accent1"/>
                </a:solidFill>
                <a:uFill>
                  <a:solidFill>
                    <a:schemeClr val="accent3"/>
                  </a:solidFill>
                </a:u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4A475-A348-374D-B18C-118C5AEDBA1E}"/>
              </a:ext>
            </a:extLst>
          </p:cNvPr>
          <p:cNvSpPr>
            <a:spLocks noGrp="1"/>
          </p:cNvSpPr>
          <p:nvPr>
            <p:ph idx="1"/>
          </p:nvPr>
        </p:nvSpPr>
        <p:spPr>
          <a:xfrm>
            <a:off x="720000" y="1800000"/>
            <a:ext cx="11083554" cy="3960000"/>
          </a:xfrm>
        </p:spPr>
        <p:txBody>
          <a:bodyPr lIns="0" tIns="0" rIns="0" bIns="0" numCol="3" spcCol="108000">
            <a:noAutofit/>
          </a:bodyPr>
          <a:lstStyle>
            <a:lvl1pPr marL="0" indent="0">
              <a:lnSpc>
                <a:spcPct val="110000"/>
              </a:lnSpc>
              <a:spcBef>
                <a:spcPts val="600"/>
              </a:spcBef>
              <a:buClr>
                <a:schemeClr val="accent2"/>
              </a:buClr>
              <a:buNone/>
              <a:defRPr sz="1300" b="1">
                <a:solidFill>
                  <a:schemeClr val="tx2"/>
                </a:solidFill>
              </a:defRPr>
            </a:lvl1pPr>
            <a:lvl2pPr marL="7938" indent="0">
              <a:lnSpc>
                <a:spcPct val="110000"/>
              </a:lnSpc>
              <a:spcBef>
                <a:spcPts val="200"/>
              </a:spcBef>
              <a:buClr>
                <a:schemeClr val="accent2"/>
              </a:buClr>
              <a:buNone/>
              <a:tabLst/>
              <a:defRPr sz="1300"/>
            </a:lvl2pPr>
            <a:lvl3pPr marL="182563" indent="-174625">
              <a:lnSpc>
                <a:spcPct val="110000"/>
              </a:lnSpc>
              <a:spcBef>
                <a:spcPts val="200"/>
              </a:spcBef>
              <a:buClr>
                <a:schemeClr val="accent4"/>
              </a:buClr>
              <a:buFont typeface="Arial" panose="020B0604020202020204" pitchFamily="34" charset="0"/>
              <a:buChar char="•"/>
              <a:tabLst/>
              <a:defRPr sz="1300"/>
            </a:lvl3pPr>
            <a:lvl4pPr marL="404813" indent="-176213">
              <a:lnSpc>
                <a:spcPct val="110000"/>
              </a:lnSpc>
              <a:spcBef>
                <a:spcPts val="200"/>
              </a:spcBef>
              <a:buClr>
                <a:schemeClr val="accent4"/>
              </a:buClr>
              <a:tabLst/>
              <a:defRPr sz="1300"/>
            </a:lvl4pPr>
            <a:lvl5pPr marL="625475" indent="-174625">
              <a:lnSpc>
                <a:spcPct val="110000"/>
              </a:lnSpc>
              <a:spcBef>
                <a:spcPts val="200"/>
              </a:spcBef>
              <a:buClr>
                <a:schemeClr val="accent4"/>
              </a:buCl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5279A15-C8A2-5C4C-98ED-9E626137ADCD}"/>
              </a:ext>
            </a:extLst>
          </p:cNvPr>
          <p:cNvSpPr>
            <a:spLocks noGrp="1"/>
          </p:cNvSpPr>
          <p:nvPr>
            <p:ph type="sldNum" sz="quarter" idx="12"/>
          </p:nvPr>
        </p:nvSpPr>
        <p:spPr>
          <a:xfrm>
            <a:off x="10677600" y="6320870"/>
            <a:ext cx="1125954" cy="360000"/>
          </a:xfrm>
        </p:spPr>
        <p:txBody>
          <a:bodyPr lIns="0" tIns="0" rIns="0" bIns="0"/>
          <a:lstStyle>
            <a:lvl1pPr algn="l">
              <a:defRPr sz="1600">
                <a:solidFill>
                  <a:schemeClr val="accent1"/>
                </a:solidFill>
              </a:defRPr>
            </a:lvl1pPr>
          </a:lstStyle>
          <a:p>
            <a:fld id="{98FF217E-B86F-EA42-9607-BE163228A213}" type="slidenum">
              <a:rPr lang="en-GB"/>
              <a:pPr/>
              <a:t>‹#›</a:t>
            </a:fld>
            <a:endParaRPr lang="en-GB"/>
          </a:p>
        </p:txBody>
      </p:sp>
      <p:pic>
        <p:nvPicPr>
          <p:cNvPr id="10" name="Picture 9">
            <a:extLst>
              <a:ext uri="{FF2B5EF4-FFF2-40B4-BE49-F238E27FC236}">
                <a16:creationId xmlns:a16="http://schemas.microsoft.com/office/drawing/2014/main" id="{C8B72161-520D-2C4A-B03B-980C579F6291}"/>
              </a:ext>
            </a:extLst>
          </p:cNvPr>
          <p:cNvPicPr>
            <a:picLocks noChangeAspect="1"/>
          </p:cNvPicPr>
          <p:nvPr userDrawn="1"/>
        </p:nvPicPr>
        <p:blipFill>
          <a:blip r:embed="rId2"/>
          <a:stretch>
            <a:fillRect/>
          </a:stretch>
        </p:blipFill>
        <p:spPr>
          <a:xfrm>
            <a:off x="10676854" y="365078"/>
            <a:ext cx="1126700" cy="792404"/>
          </a:xfrm>
          <a:prstGeom prst="rect">
            <a:avLst/>
          </a:prstGeom>
        </p:spPr>
      </p:pic>
      <p:pic>
        <p:nvPicPr>
          <p:cNvPr id="12" name="Picture 11">
            <a:extLst>
              <a:ext uri="{FF2B5EF4-FFF2-40B4-BE49-F238E27FC236}">
                <a16:creationId xmlns:a16="http://schemas.microsoft.com/office/drawing/2014/main" id="{5DA23EE6-B4BB-8645-9FAA-4BE374001DC1}"/>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13" name="Rectangle 12">
            <a:extLst>
              <a:ext uri="{FF2B5EF4-FFF2-40B4-BE49-F238E27FC236}">
                <a16:creationId xmlns:a16="http://schemas.microsoft.com/office/drawing/2014/main" id="{FF62AA56-DB8A-7C4D-A8F3-2391B77030A2}"/>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71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hree columns grey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D81AC-089D-5F48-AA68-F1E3BC03B92B}"/>
              </a:ext>
            </a:extLst>
          </p:cNvPr>
          <p:cNvSpPr/>
          <p:nvPr userDrawn="1"/>
        </p:nvSpPr>
        <p:spPr>
          <a:xfrm>
            <a:off x="0" y="1"/>
            <a:ext cx="12192000" cy="609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E34A653-8FDE-5F49-ADAB-C03A5162F4A8}"/>
              </a:ext>
            </a:extLst>
          </p:cNvPr>
          <p:cNvSpPr>
            <a:spLocks noGrp="1"/>
          </p:cNvSpPr>
          <p:nvPr>
            <p:ph type="title"/>
          </p:nvPr>
        </p:nvSpPr>
        <p:spPr>
          <a:xfrm>
            <a:off x="720000" y="288000"/>
            <a:ext cx="9000000" cy="936000"/>
          </a:xfrm>
        </p:spPr>
        <p:txBody>
          <a:bodyPr lIns="0" tIns="0" rIns="0" bIns="0" anchor="b" anchorCtr="0">
            <a:noAutofit/>
          </a:bodyPr>
          <a:lstStyle>
            <a:lvl1pPr>
              <a:lnSpc>
                <a:spcPts val="3000"/>
              </a:lnSpc>
              <a:defRPr sz="2300" b="1" u="sng" baseline="0">
                <a:solidFill>
                  <a:schemeClr val="accent1"/>
                </a:solidFill>
                <a:uFill>
                  <a:solidFill>
                    <a:schemeClr val="accent3"/>
                  </a:solidFill>
                </a:u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4A475-A348-374D-B18C-118C5AEDBA1E}"/>
              </a:ext>
            </a:extLst>
          </p:cNvPr>
          <p:cNvSpPr>
            <a:spLocks noGrp="1"/>
          </p:cNvSpPr>
          <p:nvPr>
            <p:ph idx="1"/>
          </p:nvPr>
        </p:nvSpPr>
        <p:spPr>
          <a:xfrm>
            <a:off x="720000" y="1800000"/>
            <a:ext cx="11083554" cy="3960000"/>
          </a:xfrm>
        </p:spPr>
        <p:txBody>
          <a:bodyPr lIns="0" tIns="0" rIns="0" bIns="0" numCol="3" spcCol="108000">
            <a:noAutofit/>
          </a:bodyPr>
          <a:lstStyle>
            <a:lvl1pPr marL="0" indent="0">
              <a:lnSpc>
                <a:spcPct val="110000"/>
              </a:lnSpc>
              <a:spcBef>
                <a:spcPts val="600"/>
              </a:spcBef>
              <a:buClr>
                <a:schemeClr val="accent2"/>
              </a:buClr>
              <a:buNone/>
              <a:defRPr sz="1300" b="1">
                <a:solidFill>
                  <a:schemeClr val="tx2"/>
                </a:solidFill>
              </a:defRPr>
            </a:lvl1pPr>
            <a:lvl2pPr marL="7938" indent="0">
              <a:lnSpc>
                <a:spcPct val="110000"/>
              </a:lnSpc>
              <a:spcBef>
                <a:spcPts val="200"/>
              </a:spcBef>
              <a:buClr>
                <a:schemeClr val="accent2"/>
              </a:buClr>
              <a:buNone/>
              <a:tabLst/>
              <a:defRPr sz="1300"/>
            </a:lvl2pPr>
            <a:lvl3pPr marL="182563" indent="-174625">
              <a:lnSpc>
                <a:spcPct val="110000"/>
              </a:lnSpc>
              <a:spcBef>
                <a:spcPts val="200"/>
              </a:spcBef>
              <a:buClr>
                <a:schemeClr val="accent4"/>
              </a:buClr>
              <a:buFont typeface="Arial" panose="020B0604020202020204" pitchFamily="34" charset="0"/>
              <a:buChar char="•"/>
              <a:tabLst/>
              <a:defRPr sz="1300"/>
            </a:lvl3pPr>
            <a:lvl4pPr marL="404813" indent="-176213">
              <a:lnSpc>
                <a:spcPct val="110000"/>
              </a:lnSpc>
              <a:spcBef>
                <a:spcPts val="200"/>
              </a:spcBef>
              <a:buClr>
                <a:schemeClr val="accent4"/>
              </a:buClr>
              <a:tabLst/>
              <a:defRPr sz="1300"/>
            </a:lvl4pPr>
            <a:lvl5pPr marL="625475" indent="-174625">
              <a:lnSpc>
                <a:spcPct val="110000"/>
              </a:lnSpc>
              <a:spcBef>
                <a:spcPts val="200"/>
              </a:spcBef>
              <a:buClr>
                <a:schemeClr val="accent4"/>
              </a:buClr>
              <a:tabLst/>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5279A15-C8A2-5C4C-98ED-9E626137ADCD}"/>
              </a:ext>
            </a:extLst>
          </p:cNvPr>
          <p:cNvSpPr>
            <a:spLocks noGrp="1"/>
          </p:cNvSpPr>
          <p:nvPr>
            <p:ph type="sldNum" sz="quarter" idx="12"/>
          </p:nvPr>
        </p:nvSpPr>
        <p:spPr>
          <a:xfrm>
            <a:off x="10677600" y="6320870"/>
            <a:ext cx="1125954" cy="360000"/>
          </a:xfrm>
        </p:spPr>
        <p:txBody>
          <a:bodyPr lIns="0" tIns="0" rIns="0" bIns="0"/>
          <a:lstStyle>
            <a:lvl1pPr algn="l">
              <a:defRPr sz="1600">
                <a:solidFill>
                  <a:schemeClr val="accent1"/>
                </a:solidFill>
              </a:defRPr>
            </a:lvl1pPr>
          </a:lstStyle>
          <a:p>
            <a:fld id="{98FF217E-B86F-EA42-9607-BE163228A213}" type="slidenum">
              <a:rPr lang="en-GB"/>
              <a:pPr/>
              <a:t>‹#›</a:t>
            </a:fld>
            <a:endParaRPr lang="en-GB"/>
          </a:p>
        </p:txBody>
      </p:sp>
      <p:pic>
        <p:nvPicPr>
          <p:cNvPr id="10" name="Picture 9">
            <a:extLst>
              <a:ext uri="{FF2B5EF4-FFF2-40B4-BE49-F238E27FC236}">
                <a16:creationId xmlns:a16="http://schemas.microsoft.com/office/drawing/2014/main" id="{C8B72161-520D-2C4A-B03B-980C579F6291}"/>
              </a:ext>
            </a:extLst>
          </p:cNvPr>
          <p:cNvPicPr>
            <a:picLocks noChangeAspect="1"/>
          </p:cNvPicPr>
          <p:nvPr userDrawn="1"/>
        </p:nvPicPr>
        <p:blipFill>
          <a:blip r:embed="rId2"/>
          <a:stretch>
            <a:fillRect/>
          </a:stretch>
        </p:blipFill>
        <p:spPr>
          <a:xfrm>
            <a:off x="10676854" y="365078"/>
            <a:ext cx="1126700" cy="792404"/>
          </a:xfrm>
          <a:prstGeom prst="rect">
            <a:avLst/>
          </a:prstGeom>
        </p:spPr>
      </p:pic>
      <p:pic>
        <p:nvPicPr>
          <p:cNvPr id="12" name="Picture 11">
            <a:extLst>
              <a:ext uri="{FF2B5EF4-FFF2-40B4-BE49-F238E27FC236}">
                <a16:creationId xmlns:a16="http://schemas.microsoft.com/office/drawing/2014/main" id="{5DA23EE6-B4BB-8645-9FAA-4BE374001DC1}"/>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13" name="Rectangle 12">
            <a:extLst>
              <a:ext uri="{FF2B5EF4-FFF2-40B4-BE49-F238E27FC236}">
                <a16:creationId xmlns:a16="http://schemas.microsoft.com/office/drawing/2014/main" id="{FF62AA56-DB8A-7C4D-A8F3-2391B77030A2}"/>
              </a:ext>
            </a:extLst>
          </p:cNvPr>
          <p:cNvSpPr/>
          <p:nvPr userDrawn="1"/>
        </p:nvSpPr>
        <p:spPr>
          <a:xfrm>
            <a:off x="0" y="6090289"/>
            <a:ext cx="12192000" cy="1835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939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editable da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29CC56-CE9D-AC4A-88F4-E1F37208D035}"/>
              </a:ext>
            </a:extLst>
          </p:cNvPr>
          <p:cNvSpPr/>
          <p:nvPr userDrawn="1"/>
        </p:nvSpPr>
        <p:spPr>
          <a:xfrm>
            <a:off x="0" y="1"/>
            <a:ext cx="12192000" cy="609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BADC050-BCFF-C545-AB53-D940716D9061}"/>
              </a:ext>
            </a:extLst>
          </p:cNvPr>
          <p:cNvPicPr>
            <a:picLocks noChangeAspect="1"/>
          </p:cNvPicPr>
          <p:nvPr userDrawn="1"/>
        </p:nvPicPr>
        <p:blipFill>
          <a:blip r:embed="rId2"/>
          <a:stretch>
            <a:fillRect/>
          </a:stretch>
        </p:blipFill>
        <p:spPr>
          <a:xfrm>
            <a:off x="720000" y="2930856"/>
            <a:ext cx="1126699" cy="792404"/>
          </a:xfrm>
          <a:prstGeom prst="rect">
            <a:avLst/>
          </a:prstGeom>
        </p:spPr>
      </p:pic>
      <p:pic>
        <p:nvPicPr>
          <p:cNvPr id="8" name="Picture 7">
            <a:extLst>
              <a:ext uri="{FF2B5EF4-FFF2-40B4-BE49-F238E27FC236}">
                <a16:creationId xmlns:a16="http://schemas.microsoft.com/office/drawing/2014/main" id="{B6B9181D-D33F-CA4B-B2B9-9CDA6D722AC0}"/>
              </a:ext>
            </a:extLst>
          </p:cNvPr>
          <p:cNvPicPr>
            <a:picLocks noChangeAspect="1"/>
          </p:cNvPicPr>
          <p:nvPr userDrawn="1"/>
        </p:nvPicPr>
        <p:blipFill>
          <a:blip r:embed="rId3"/>
          <a:stretch>
            <a:fillRect/>
          </a:stretch>
        </p:blipFill>
        <p:spPr>
          <a:xfrm>
            <a:off x="720000" y="6424258"/>
            <a:ext cx="1850665" cy="118443"/>
          </a:xfrm>
          <a:prstGeom prst="rect">
            <a:avLst/>
          </a:prstGeom>
        </p:spPr>
      </p:pic>
      <p:sp>
        <p:nvSpPr>
          <p:cNvPr id="9" name="Rectangle 8">
            <a:extLst>
              <a:ext uri="{FF2B5EF4-FFF2-40B4-BE49-F238E27FC236}">
                <a16:creationId xmlns:a16="http://schemas.microsoft.com/office/drawing/2014/main" id="{C217BB90-548C-5F44-9CCF-3D8FECBFF29D}"/>
              </a:ext>
            </a:extLst>
          </p:cNvPr>
          <p:cNvSpPr/>
          <p:nvPr userDrawn="1"/>
        </p:nvSpPr>
        <p:spPr>
          <a:xfrm>
            <a:off x="0" y="6090289"/>
            <a:ext cx="12192000" cy="183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690733C-3A1C-F541-A5D2-872F336705D9}"/>
              </a:ext>
            </a:extLst>
          </p:cNvPr>
          <p:cNvSpPr txBox="1"/>
          <p:nvPr userDrawn="1"/>
        </p:nvSpPr>
        <p:spPr>
          <a:xfrm>
            <a:off x="720000" y="4224991"/>
            <a:ext cx="2150650" cy="1154162"/>
          </a:xfrm>
          <a:prstGeom prst="rect">
            <a:avLst/>
          </a:prstGeom>
          <a:noFill/>
        </p:spPr>
        <p:txBody>
          <a:bodyPr wrap="square" lIns="0" tIns="0" rIns="0" bIns="0" rtlCol="0">
            <a:spAutoFit/>
          </a:bodyPr>
          <a:lstStyle/>
          <a:p>
            <a:r>
              <a:rPr lang="en-GB" sz="1000" b="1">
                <a:solidFill>
                  <a:schemeClr val="bg1"/>
                </a:solidFill>
              </a:rPr>
              <a:t>Energy Networks Association</a:t>
            </a:r>
          </a:p>
          <a:p>
            <a:r>
              <a:rPr lang="en-GB" sz="1000">
                <a:solidFill>
                  <a:schemeClr val="bg1"/>
                </a:solidFill>
              </a:rPr>
              <a:t>4 More London Riverside</a:t>
            </a:r>
          </a:p>
          <a:p>
            <a:r>
              <a:rPr lang="en-GB" sz="1000">
                <a:solidFill>
                  <a:schemeClr val="bg1"/>
                </a:solidFill>
              </a:rPr>
              <a:t>London SE1 2AU</a:t>
            </a:r>
          </a:p>
          <a:p>
            <a:pPr>
              <a:spcAft>
                <a:spcPts val="600"/>
              </a:spcAft>
            </a:pPr>
            <a:r>
              <a:rPr lang="en-GB" sz="1000">
                <a:solidFill>
                  <a:schemeClr val="bg1"/>
                </a:solidFill>
              </a:rPr>
              <a:t>t. +44 (0)20 4599 7700 </a:t>
            </a:r>
          </a:p>
          <a:p>
            <a:r>
              <a:rPr lang="en-GB" sz="1000">
                <a:solidFill>
                  <a:schemeClr val="bg1"/>
                </a:solidFill>
              </a:rPr>
              <a:t>    @EnergyNetworks</a:t>
            </a:r>
          </a:p>
          <a:p>
            <a:r>
              <a:rPr lang="en-GB" sz="1000" b="1">
                <a:solidFill>
                  <a:schemeClr val="accent3"/>
                </a:solidFill>
              </a:rPr>
              <a:t>energynetworks.org</a:t>
            </a:r>
          </a:p>
          <a:p>
            <a:endParaRPr lang="en-GB" sz="1000">
              <a:solidFill>
                <a:schemeClr val="bg1"/>
              </a:solidFill>
            </a:endParaRPr>
          </a:p>
        </p:txBody>
      </p:sp>
      <p:sp>
        <p:nvSpPr>
          <p:cNvPr id="12" name="TextBox 11">
            <a:extLst>
              <a:ext uri="{FF2B5EF4-FFF2-40B4-BE49-F238E27FC236}">
                <a16:creationId xmlns:a16="http://schemas.microsoft.com/office/drawing/2014/main" id="{94000841-12F3-6E47-A63B-FFE74C0CC0C8}"/>
              </a:ext>
            </a:extLst>
          </p:cNvPr>
          <p:cNvSpPr txBox="1"/>
          <p:nvPr userDrawn="1"/>
        </p:nvSpPr>
        <p:spPr>
          <a:xfrm>
            <a:off x="720000" y="5621152"/>
            <a:ext cx="4134581" cy="224677"/>
          </a:xfrm>
          <a:prstGeom prst="rect">
            <a:avLst/>
          </a:prstGeom>
          <a:noFill/>
        </p:spPr>
        <p:txBody>
          <a:bodyPr wrap="square" lIns="0" tIns="0" rIns="0" bIns="0" rtlCol="0">
            <a:spAutoFit/>
          </a:bodyPr>
          <a:lstStyle/>
          <a:p>
            <a:r>
              <a:rPr lang="en-GB" sz="730" b="0">
                <a:solidFill>
                  <a:schemeClr val="bg1"/>
                </a:solidFill>
              </a:rPr>
              <a:t>Energy Networks Association Limited is a company registered in England &amp; Wales No. 04832301</a:t>
            </a:r>
          </a:p>
          <a:p>
            <a:r>
              <a:rPr lang="en-GB" sz="730" b="0">
                <a:solidFill>
                  <a:schemeClr val="bg1"/>
                </a:solidFill>
              </a:rPr>
              <a:t>Registered office: 4 More London Riverside, London SE1 2AU</a:t>
            </a:r>
          </a:p>
        </p:txBody>
      </p:sp>
      <p:pic>
        <p:nvPicPr>
          <p:cNvPr id="14" name="Picture 13">
            <a:extLst>
              <a:ext uri="{FF2B5EF4-FFF2-40B4-BE49-F238E27FC236}">
                <a16:creationId xmlns:a16="http://schemas.microsoft.com/office/drawing/2014/main" id="{BE0176C1-3171-F14F-A2A7-072D0A4873B2}"/>
              </a:ext>
            </a:extLst>
          </p:cNvPr>
          <p:cNvPicPr>
            <a:picLocks noChangeAspect="1"/>
          </p:cNvPicPr>
          <p:nvPr userDrawn="1"/>
        </p:nvPicPr>
        <p:blipFill>
          <a:blip r:embed="rId4"/>
          <a:stretch>
            <a:fillRect/>
          </a:stretch>
        </p:blipFill>
        <p:spPr>
          <a:xfrm>
            <a:off x="720000" y="4949308"/>
            <a:ext cx="121375" cy="94403"/>
          </a:xfrm>
          <a:prstGeom prst="rect">
            <a:avLst/>
          </a:prstGeom>
        </p:spPr>
      </p:pic>
      <p:sp>
        <p:nvSpPr>
          <p:cNvPr id="3" name="Text Placeholder 2">
            <a:extLst>
              <a:ext uri="{FF2B5EF4-FFF2-40B4-BE49-F238E27FC236}">
                <a16:creationId xmlns:a16="http://schemas.microsoft.com/office/drawing/2014/main" id="{8CBF64F1-74AF-8148-922B-93C1F8B12475}"/>
              </a:ext>
            </a:extLst>
          </p:cNvPr>
          <p:cNvSpPr>
            <a:spLocks noGrp="1"/>
          </p:cNvSpPr>
          <p:nvPr>
            <p:ph type="body" sz="quarter" idx="10"/>
          </p:nvPr>
        </p:nvSpPr>
        <p:spPr>
          <a:xfrm>
            <a:off x="720000" y="5389754"/>
            <a:ext cx="1355290" cy="200013"/>
          </a:xfrm>
        </p:spPr>
        <p:txBody>
          <a:bodyPr>
            <a:noAutofit/>
          </a:bodyPr>
          <a:lstStyle>
            <a:lvl1pPr marL="0" indent="0">
              <a:lnSpc>
                <a:spcPct val="100000"/>
              </a:lnSpc>
              <a:spcBef>
                <a:spcPts val="0"/>
              </a:spcBef>
              <a:buNone/>
              <a:defRPr sz="730">
                <a:solidFill>
                  <a:schemeClr val="bg1"/>
                </a:solidFill>
              </a:defRPr>
            </a:lvl1pPr>
            <a:lvl2pPr marL="271462" indent="0">
              <a:lnSpc>
                <a:spcPct val="100000"/>
              </a:lnSpc>
              <a:spcBef>
                <a:spcPts val="0"/>
              </a:spcBef>
              <a:buNone/>
              <a:defRPr sz="730">
                <a:solidFill>
                  <a:schemeClr val="bg1"/>
                </a:solidFill>
              </a:defRPr>
            </a:lvl2pPr>
            <a:lvl3pPr marL="577850" indent="0">
              <a:lnSpc>
                <a:spcPct val="100000"/>
              </a:lnSpc>
              <a:spcBef>
                <a:spcPts val="0"/>
              </a:spcBef>
              <a:buNone/>
              <a:defRPr sz="730">
                <a:solidFill>
                  <a:schemeClr val="bg1"/>
                </a:solidFill>
              </a:defRPr>
            </a:lvl3pPr>
            <a:lvl4pPr marL="895350" indent="0">
              <a:lnSpc>
                <a:spcPct val="100000"/>
              </a:lnSpc>
              <a:spcBef>
                <a:spcPts val="0"/>
              </a:spcBef>
              <a:buNone/>
              <a:defRPr sz="730">
                <a:solidFill>
                  <a:schemeClr val="bg1"/>
                </a:solidFill>
              </a:defRPr>
            </a:lvl4pPr>
            <a:lvl5pPr marL="1155700" indent="0">
              <a:lnSpc>
                <a:spcPct val="100000"/>
              </a:lnSpc>
              <a:spcBef>
                <a:spcPts val="0"/>
              </a:spcBef>
              <a:buNone/>
              <a:defRPr sz="73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938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C6520-C769-8547-9F0B-AE80CB24FE1E}"/>
              </a:ext>
            </a:extLst>
          </p:cNvPr>
          <p:cNvSpPr>
            <a:spLocks noGrp="1"/>
          </p:cNvSpPr>
          <p:nvPr>
            <p:ph type="title"/>
          </p:nvPr>
        </p:nvSpPr>
        <p:spPr>
          <a:xfrm>
            <a:off x="720000" y="288000"/>
            <a:ext cx="9000000" cy="9360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043D08-9A52-454E-A52C-20C942309C06}"/>
              </a:ext>
            </a:extLst>
          </p:cNvPr>
          <p:cNvSpPr>
            <a:spLocks noGrp="1"/>
          </p:cNvSpPr>
          <p:nvPr>
            <p:ph type="body" idx="1"/>
          </p:nvPr>
        </p:nvSpPr>
        <p:spPr>
          <a:xfrm>
            <a:off x="720000" y="1800000"/>
            <a:ext cx="11037600" cy="396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42453E8-E7DC-A349-95CE-E1AA0F5F33F4}"/>
              </a:ext>
            </a:extLst>
          </p:cNvPr>
          <p:cNvSpPr>
            <a:spLocks noGrp="1"/>
          </p:cNvSpPr>
          <p:nvPr>
            <p:ph type="sldNum" sz="quarter" idx="4"/>
          </p:nvPr>
        </p:nvSpPr>
        <p:spPr>
          <a:xfrm>
            <a:off x="10677600" y="6320870"/>
            <a:ext cx="1080000" cy="360000"/>
          </a:xfrm>
          <a:prstGeom prst="rect">
            <a:avLst/>
          </a:prstGeom>
        </p:spPr>
        <p:txBody>
          <a:bodyPr vert="horz" lIns="0" tIns="0" rIns="0" bIns="0" rtlCol="0" anchor="ctr"/>
          <a:lstStyle>
            <a:lvl1pPr algn="l">
              <a:defRPr sz="1600">
                <a:solidFill>
                  <a:schemeClr val="accent1"/>
                </a:solidFill>
              </a:defRPr>
            </a:lvl1pPr>
          </a:lstStyle>
          <a:p>
            <a:fld id="{98FF217E-B86F-EA42-9607-BE163228A213}" type="slidenum">
              <a:rPr lang="en-GB"/>
              <a:pPr/>
              <a:t>‹#›</a:t>
            </a:fld>
            <a:endParaRPr lang="en-GB"/>
          </a:p>
        </p:txBody>
      </p:sp>
    </p:spTree>
    <p:extLst>
      <p:ext uri="{BB962C8B-B14F-4D97-AF65-F5344CB8AC3E}">
        <p14:creationId xmlns:p14="http://schemas.microsoft.com/office/powerpoint/2010/main" val="101015306"/>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685" r:id="rId3"/>
    <p:sldLayoutId id="2147483689" r:id="rId4"/>
    <p:sldLayoutId id="2147483683" r:id="rId5"/>
    <p:sldLayoutId id="2147483690" r:id="rId6"/>
    <p:sldLayoutId id="2147483686" r:id="rId7"/>
    <p:sldLayoutId id="2147483691" r:id="rId8"/>
    <p:sldLayoutId id="2147483687" r:id="rId9"/>
  </p:sldLayoutIdLst>
  <p:hf hdr="0" ftr="0" dt="0"/>
  <p:txStyles>
    <p:titleStyle>
      <a:lvl1pPr algn="l" defTabSz="914400" rtl="0" eaLnBrk="1" latinLnBrk="0" hangingPunct="1">
        <a:lnSpc>
          <a:spcPct val="90000"/>
        </a:lnSpc>
        <a:spcBef>
          <a:spcPct val="0"/>
        </a:spcBef>
        <a:buNone/>
        <a:defRPr sz="2300" b="1" u="sng" kern="1200" baseline="0">
          <a:solidFill>
            <a:schemeClr val="accent1"/>
          </a:solidFill>
          <a:uFill>
            <a:solidFill>
              <a:schemeClr val="accent3"/>
            </a:solidFill>
          </a:uFill>
          <a:latin typeface="+mj-lt"/>
          <a:ea typeface="+mj-ea"/>
          <a:cs typeface="+mj-cs"/>
        </a:defRPr>
      </a:lvl1pPr>
    </p:titleStyle>
    <p:bodyStyle>
      <a:lvl1pPr marL="228600" indent="-228600" algn="l" defTabSz="914400" rtl="0" eaLnBrk="1" latinLnBrk="0" hangingPunct="1">
        <a:lnSpc>
          <a:spcPts val="2200"/>
        </a:lnSpc>
        <a:spcBef>
          <a:spcPts val="400"/>
        </a:spcBef>
        <a:buClr>
          <a:schemeClr val="accent4"/>
        </a:buClr>
        <a:buFont typeface="Arial" panose="020B0604020202020204" pitchFamily="34" charset="0"/>
        <a:buChar char="•"/>
        <a:defRPr sz="1900" kern="1200">
          <a:solidFill>
            <a:schemeClr val="tx1"/>
          </a:solidFill>
          <a:latin typeface="+mn-lt"/>
          <a:ea typeface="+mn-ea"/>
          <a:cs typeface="+mn-cs"/>
        </a:defRPr>
      </a:lvl1pPr>
      <a:lvl2pPr marL="542925"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2pPr>
      <a:lvl3pPr marL="849313"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3pPr>
      <a:lvl4pPr marL="1155700" indent="-260350"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4pPr>
      <a:lvl5pPr marL="1427163"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C6520-C769-8547-9F0B-AE80CB24FE1E}"/>
              </a:ext>
            </a:extLst>
          </p:cNvPr>
          <p:cNvSpPr>
            <a:spLocks noGrp="1"/>
          </p:cNvSpPr>
          <p:nvPr>
            <p:ph type="title"/>
          </p:nvPr>
        </p:nvSpPr>
        <p:spPr>
          <a:xfrm>
            <a:off x="720000" y="288000"/>
            <a:ext cx="9000000" cy="936000"/>
          </a:xfrm>
          <a:prstGeom prst="rect">
            <a:avLst/>
          </a:prstGeom>
        </p:spPr>
        <p:txBody>
          <a:bodyPr vert="horz" lIns="0" tIns="0" rIns="0" bIns="0" rtlCol="0" anchor="b"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60043D08-9A52-454E-A52C-20C942309C06}"/>
              </a:ext>
            </a:extLst>
          </p:cNvPr>
          <p:cNvSpPr>
            <a:spLocks noGrp="1"/>
          </p:cNvSpPr>
          <p:nvPr>
            <p:ph type="body" idx="1"/>
          </p:nvPr>
        </p:nvSpPr>
        <p:spPr>
          <a:xfrm>
            <a:off x="720000" y="1800000"/>
            <a:ext cx="11037600" cy="39600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42453E8-E7DC-A349-95CE-E1AA0F5F33F4}"/>
              </a:ext>
            </a:extLst>
          </p:cNvPr>
          <p:cNvSpPr>
            <a:spLocks noGrp="1"/>
          </p:cNvSpPr>
          <p:nvPr>
            <p:ph type="sldNum" sz="quarter" idx="4"/>
          </p:nvPr>
        </p:nvSpPr>
        <p:spPr>
          <a:xfrm>
            <a:off x="10677600" y="6320870"/>
            <a:ext cx="1080000" cy="360000"/>
          </a:xfrm>
          <a:prstGeom prst="rect">
            <a:avLst/>
          </a:prstGeom>
        </p:spPr>
        <p:txBody>
          <a:bodyPr vert="horz" lIns="0" tIns="0" rIns="0" bIns="0" rtlCol="0" anchor="ctr"/>
          <a:lstStyle>
            <a:lvl1pPr algn="r">
              <a:defRPr sz="1050" b="1">
                <a:solidFill>
                  <a:schemeClr val="accent1"/>
                </a:solidFill>
              </a:defRPr>
            </a:lvl1pPr>
          </a:lstStyle>
          <a:p>
            <a:fld id="{98FF217E-B86F-EA42-9607-BE163228A213}" type="slidenum">
              <a:rPr lang="en-GB" smtClean="0"/>
              <a:pPr/>
              <a:t>‹#›</a:t>
            </a:fld>
            <a:endParaRPr lang="en-GB"/>
          </a:p>
        </p:txBody>
      </p:sp>
    </p:spTree>
    <p:extLst>
      <p:ext uri="{BB962C8B-B14F-4D97-AF65-F5344CB8AC3E}">
        <p14:creationId xmlns:p14="http://schemas.microsoft.com/office/powerpoint/2010/main" val="14090682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lvl1pPr algn="l" defTabSz="914400" rtl="0" eaLnBrk="1" latinLnBrk="0" hangingPunct="1">
        <a:lnSpc>
          <a:spcPct val="90000"/>
        </a:lnSpc>
        <a:spcBef>
          <a:spcPct val="0"/>
        </a:spcBef>
        <a:buNone/>
        <a:defRPr sz="2300" b="1" u="sng" kern="1200" baseline="0">
          <a:solidFill>
            <a:schemeClr val="accent1"/>
          </a:solidFill>
          <a:uFill>
            <a:solidFill>
              <a:schemeClr val="accent2"/>
            </a:solidFill>
          </a:uFill>
          <a:latin typeface="+mj-lt"/>
          <a:ea typeface="+mj-ea"/>
          <a:cs typeface="+mj-cs"/>
        </a:defRPr>
      </a:lvl1pPr>
    </p:titleStyle>
    <p:bodyStyle>
      <a:lvl1pPr marL="228600" indent="-228600" algn="l" defTabSz="914400" rtl="0" eaLnBrk="1" latinLnBrk="0" hangingPunct="1">
        <a:lnSpc>
          <a:spcPts val="2200"/>
        </a:lnSpc>
        <a:spcBef>
          <a:spcPts val="400"/>
        </a:spcBef>
        <a:buClr>
          <a:schemeClr val="accent4"/>
        </a:buClr>
        <a:buFont typeface="Arial" panose="020B0604020202020204" pitchFamily="34" charset="0"/>
        <a:buChar char="•"/>
        <a:defRPr sz="1900" kern="1200">
          <a:solidFill>
            <a:schemeClr val="tx1"/>
          </a:solidFill>
          <a:latin typeface="+mn-lt"/>
          <a:ea typeface="+mn-ea"/>
          <a:cs typeface="+mn-cs"/>
        </a:defRPr>
      </a:lvl1pPr>
      <a:lvl2pPr marL="542925"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2pPr>
      <a:lvl3pPr marL="849313"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3pPr>
      <a:lvl4pPr marL="1155700" indent="-260350"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4pPr>
      <a:lvl5pPr marL="1427163" indent="-271463"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25.xml"/><Relationship Id="rId3" Type="http://schemas.openxmlformats.org/officeDocument/2006/relationships/slide" Target="slide23.xml"/><Relationship Id="rId7" Type="http://schemas.openxmlformats.org/officeDocument/2006/relationships/slide" Target="slide29.xml"/><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slide" Target="slide18.xml"/><Relationship Id="rId5" Type="http://schemas.openxmlformats.org/officeDocument/2006/relationships/slide" Target="slide27.xml"/><Relationship Id="rId10" Type="http://schemas.openxmlformats.org/officeDocument/2006/relationships/image" Target="../media/image22.png"/><Relationship Id="rId4" Type="http://schemas.openxmlformats.org/officeDocument/2006/relationships/image" Target="../media/image19.svg"/><Relationship Id="rId9" Type="http://schemas.openxmlformats.org/officeDocument/2006/relationships/slide" Target="slide20.xml"/><Relationship Id="rId1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hyperlink" Target="https://www.gov.uk/government/publications/clean-flexibility-roadmap/clean-flexibility-roadmap"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smarter.energynetworks.org/media/u1vp4wer/annual-innovation-summary-report-2025.pdf" TargetMode="External"/><Relationship Id="rId3" Type="http://schemas.openxmlformats.org/officeDocument/2006/relationships/hyperlink" Target="https://smarter.energynetworks.org/search-results/" TargetMode="External"/><Relationship Id="rId7" Type="http://schemas.openxmlformats.org/officeDocument/2006/relationships/hyperlink" Target="https://smarter.energynetworks.org/enip/" TargetMode="External"/><Relationship Id="rId2" Type="http://schemas.openxmlformats.org/officeDocument/2006/relationships/hyperlink" Target="https://smarter.energynetworks.org/" TargetMode="External"/><Relationship Id="rId1" Type="http://schemas.openxmlformats.org/officeDocument/2006/relationships/slideLayout" Target="../slideLayouts/slideLayout7.xml"/><Relationship Id="rId6" Type="http://schemas.openxmlformats.org/officeDocument/2006/relationships/hyperlink" Target="https://smarter.energynetworks.org/annual-innovation-conference/" TargetMode="External"/><Relationship Id="rId5" Type="http://schemas.openxmlformats.org/officeDocument/2006/relationships/hyperlink" Target="https://smarter.energynetworks.org/energy-innovation-forum-2025/" TargetMode="External"/><Relationship Id="rId4" Type="http://schemas.openxmlformats.org/officeDocument/2006/relationships/hyperlink" Target="https://smarter.energynetworks.org/energy-innovation-basecamp-problem-statements-2026/" TargetMode="External"/><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hyperlink" Target="https://smarter.energynetworks.org/energy-innovation-basecamp-problem-statements-2026/" TargetMode="External"/><Relationship Id="rId2" Type="http://schemas.openxmlformats.org/officeDocument/2006/relationships/hyperlink" Target="https://smarter.energynetworks.org/" TargetMode="External"/><Relationship Id="rId1" Type="http://schemas.openxmlformats.org/officeDocument/2006/relationships/slideLayout" Target="../slideLayouts/slideLayout11.xml"/><Relationship Id="rId5" Type="http://schemas.openxmlformats.org/officeDocument/2006/relationships/hyperlink" Target="https://smarter.energynetworks.org/enip/"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library.parliament.uk/research-briefings/cbp-988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ations.parliament.uk/pa/cm5901/cmselect/cmpubacc/512/report.html" TargetMode="Externa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hyperlink" Target="https://www.energynetworks.org/newsroom/enas-response-to-ofgems-framework-decision-electricity-distribution-price-control-ed3" TargetMode="External"/><Relationship Id="rId5" Type="http://schemas.openxmlformats.org/officeDocument/2006/relationships/hyperlink" Target="https://www.energynetworks.org/energy-networks-explained/" TargetMode="External"/><Relationship Id="rId4" Type="http://schemas.openxmlformats.org/officeDocument/2006/relationships/hyperlink" Target="https://www.nationalgrid.com/hundreds-thousands-people-needed-power-uks-net-zero-energy-commitmen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men climbing on a power line tower&#10;&#10;AI-generated content may be incorrect.">
            <a:extLst>
              <a:ext uri="{FF2B5EF4-FFF2-40B4-BE49-F238E27FC236}">
                <a16:creationId xmlns:a16="http://schemas.microsoft.com/office/drawing/2014/main" id="{7C1842C8-5B39-25A0-EA63-A894DF67CC8A}"/>
              </a:ext>
            </a:extLst>
          </p:cNvPr>
          <p:cNvPicPr>
            <a:picLocks noGrp="1" noChangeAspect="1"/>
          </p:cNvPicPr>
          <p:nvPr>
            <p:ph type="pic" sz="quarter" idx="13"/>
          </p:nvPr>
        </p:nvPicPr>
        <p:blipFill>
          <a:blip r:embed="rId3"/>
          <a:srcRect l="59" t="13173" b="30665"/>
          <a:stretch>
            <a:fillRect/>
          </a:stretch>
        </p:blipFill>
        <p:spPr>
          <a:xfrm>
            <a:off x="545" y="-30445"/>
            <a:ext cx="12196398" cy="6080751"/>
          </a:xfrm>
          <a:prstGeom prst="rect">
            <a:avLst/>
          </a:prstGeom>
        </p:spPr>
      </p:pic>
      <p:pic>
        <p:nvPicPr>
          <p:cNvPr id="2" name="Picture 1">
            <a:extLst>
              <a:ext uri="{FF2B5EF4-FFF2-40B4-BE49-F238E27FC236}">
                <a16:creationId xmlns:a16="http://schemas.microsoft.com/office/drawing/2014/main" id="{A4FB0009-1D6C-AC6E-79CF-219E1D0047B8}"/>
              </a:ext>
            </a:extLst>
          </p:cNvPr>
          <p:cNvPicPr>
            <a:picLocks noChangeAspect="1"/>
          </p:cNvPicPr>
          <p:nvPr/>
        </p:nvPicPr>
        <p:blipFill>
          <a:blip r:embed="rId4"/>
          <a:srcRect/>
          <a:stretch/>
        </p:blipFill>
        <p:spPr>
          <a:xfrm>
            <a:off x="177539" y="105676"/>
            <a:ext cx="1127858" cy="792549"/>
          </a:xfrm>
          <a:prstGeom prst="rect">
            <a:avLst/>
          </a:prstGeom>
        </p:spPr>
      </p:pic>
      <p:sp>
        <p:nvSpPr>
          <p:cNvPr id="7" name="Text Placeholder 6">
            <a:extLst>
              <a:ext uri="{FF2B5EF4-FFF2-40B4-BE49-F238E27FC236}">
                <a16:creationId xmlns:a16="http://schemas.microsoft.com/office/drawing/2014/main" id="{B10E0A52-9793-B34B-B117-98F3220C83F1}"/>
              </a:ext>
            </a:extLst>
          </p:cNvPr>
          <p:cNvSpPr>
            <a:spLocks noGrp="1"/>
          </p:cNvSpPr>
          <p:nvPr>
            <p:ph type="body" sz="quarter" idx="15"/>
          </p:nvPr>
        </p:nvSpPr>
        <p:spPr>
          <a:xfrm>
            <a:off x="177539" y="4614954"/>
            <a:ext cx="1637446" cy="386277"/>
          </a:xfrm>
        </p:spPr>
        <p:txBody>
          <a:bodyPr/>
          <a:lstStyle/>
          <a:p>
            <a:r>
              <a:rPr lang="en-GB"/>
              <a:t>March 2026</a:t>
            </a:r>
          </a:p>
        </p:txBody>
      </p:sp>
      <p:sp>
        <p:nvSpPr>
          <p:cNvPr id="3" name="Title 2">
            <a:extLst>
              <a:ext uri="{FF2B5EF4-FFF2-40B4-BE49-F238E27FC236}">
                <a16:creationId xmlns:a16="http://schemas.microsoft.com/office/drawing/2014/main" id="{40BBC57E-05AA-7247-9822-A00A03EFA81C}"/>
              </a:ext>
            </a:extLst>
          </p:cNvPr>
          <p:cNvSpPr>
            <a:spLocks noGrp="1"/>
          </p:cNvSpPr>
          <p:nvPr>
            <p:ph type="ctrTitle"/>
          </p:nvPr>
        </p:nvSpPr>
        <p:spPr>
          <a:xfrm>
            <a:off x="0" y="1035104"/>
            <a:ext cx="2242275" cy="2530775"/>
          </a:xfrm>
        </p:spPr>
        <p:txBody>
          <a:bodyPr/>
          <a:lstStyle/>
          <a:p>
            <a:pPr algn="r"/>
            <a:r>
              <a:rPr lang="en-GB"/>
              <a:t>Electricity Networks Innovation Strategy</a:t>
            </a:r>
            <a:br>
              <a:rPr lang="en-GB"/>
            </a:br>
            <a:endParaRPr lang="en-GB"/>
          </a:p>
        </p:txBody>
      </p:sp>
    </p:spTree>
    <p:extLst>
      <p:ext uri="{BB962C8B-B14F-4D97-AF65-F5344CB8AC3E}">
        <p14:creationId xmlns:p14="http://schemas.microsoft.com/office/powerpoint/2010/main" val="359183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9F68-B815-E275-6078-72E70D61C2F2}"/>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10CBB2-EE57-B4D2-A551-93397ED8CF76}"/>
              </a:ext>
            </a:extLst>
          </p:cNvPr>
          <p:cNvSpPr>
            <a:spLocks noGrp="1"/>
          </p:cNvSpPr>
          <p:nvPr>
            <p:ph idx="1"/>
          </p:nvPr>
        </p:nvSpPr>
        <p:spPr>
          <a:xfrm>
            <a:off x="393291" y="1150895"/>
            <a:ext cx="11405418" cy="3960000"/>
          </a:xfrm>
        </p:spPr>
        <p:txBody>
          <a:bodyPr vert="horz" lIns="0" tIns="0" rIns="0" bIns="0" rtlCol="0" anchor="t">
            <a:noAutofit/>
          </a:bodyPr>
          <a:lstStyle/>
          <a:p>
            <a:r>
              <a:rPr lang="en-GB" sz="1300" b="0"/>
              <a:t>Innovation is the critical foundation of our network’s transformation. The essential capabilities we depend on today exist because sustained innovation has driven system change and enabled confident progress. </a:t>
            </a:r>
            <a:r>
              <a:rPr lang="en-GB" sz="1300"/>
              <a:t>Over 3,000 innovation projects </a:t>
            </a:r>
            <a:r>
              <a:rPr lang="en-GB" sz="1300" b="0"/>
              <a:t>have tested and de‑risked new approaches, improved processes, and ensured the transition works for everyone. Among the many capabilities delivered, networks are showcasing seven capabilities that have now been implemented into BAU that would not have been possible without innovation. </a:t>
            </a:r>
            <a:endParaRPr lang="en-GB" sz="1300" b="0">
              <a:cs typeface="Arial" panose="020B0604020202020204"/>
            </a:endParaRPr>
          </a:p>
        </p:txBody>
      </p:sp>
      <p:sp>
        <p:nvSpPr>
          <p:cNvPr id="4" name="Slide Number Placeholder 3">
            <a:extLst>
              <a:ext uri="{FF2B5EF4-FFF2-40B4-BE49-F238E27FC236}">
                <a16:creationId xmlns:a16="http://schemas.microsoft.com/office/drawing/2014/main" id="{64DB97C5-5F17-3BAF-CD3B-9324E88AEE08}"/>
              </a:ext>
            </a:extLst>
          </p:cNvPr>
          <p:cNvSpPr>
            <a:spLocks noGrp="1"/>
          </p:cNvSpPr>
          <p:nvPr>
            <p:ph type="sldNum" sz="quarter" idx="12"/>
          </p:nvPr>
        </p:nvSpPr>
        <p:spPr/>
        <p:txBody>
          <a:bodyPr/>
          <a:lstStyle/>
          <a:p>
            <a:fld id="{98FF217E-B86F-EA42-9607-BE163228A213}" type="slidenum">
              <a:rPr lang="en-GB" smtClean="0"/>
              <a:pPr/>
              <a:t>10</a:t>
            </a:fld>
            <a:endParaRPr lang="en-GB"/>
          </a:p>
        </p:txBody>
      </p:sp>
      <p:sp>
        <p:nvSpPr>
          <p:cNvPr id="3" name="TextBox 2">
            <a:extLst>
              <a:ext uri="{FF2B5EF4-FFF2-40B4-BE49-F238E27FC236}">
                <a16:creationId xmlns:a16="http://schemas.microsoft.com/office/drawing/2014/main" id="{6E0F198E-656E-209A-6F26-4CBD07E42549}"/>
              </a:ext>
            </a:extLst>
          </p:cNvPr>
          <p:cNvSpPr txBox="1"/>
          <p:nvPr/>
        </p:nvSpPr>
        <p:spPr>
          <a:xfrm>
            <a:off x="320138" y="373159"/>
            <a:ext cx="8202070" cy="446276"/>
          </a:xfrm>
          <a:prstGeom prst="rect">
            <a:avLst/>
          </a:prstGeom>
          <a:noFill/>
        </p:spPr>
        <p:txBody>
          <a:bodyPr wrap="square" rtlCol="0">
            <a:spAutoFit/>
          </a:bodyPr>
          <a:lstStyle/>
          <a:p>
            <a:r>
              <a:rPr lang="en-GB" sz="2300" b="1" u="sng">
                <a:solidFill>
                  <a:schemeClr val="tx2"/>
                </a:solidFill>
                <a:latin typeface="+mj-lt"/>
              </a:rPr>
              <a:t>Innovation to date – Turning ideas into capabilities</a:t>
            </a:r>
          </a:p>
        </p:txBody>
      </p:sp>
      <p:pic>
        <p:nvPicPr>
          <p:cNvPr id="2" name="Picture 1">
            <a:extLst>
              <a:ext uri="{FF2B5EF4-FFF2-40B4-BE49-F238E27FC236}">
                <a16:creationId xmlns:a16="http://schemas.microsoft.com/office/drawing/2014/main" id="{23842BDF-CEC3-8165-FCF5-6E4D7D46731A}"/>
              </a:ext>
            </a:extLst>
          </p:cNvPr>
          <p:cNvPicPr>
            <a:picLocks noChangeAspect="1"/>
          </p:cNvPicPr>
          <p:nvPr/>
        </p:nvPicPr>
        <p:blipFill>
          <a:blip r:embed="rId3"/>
          <a:stretch>
            <a:fillRect/>
          </a:stretch>
        </p:blipFill>
        <p:spPr>
          <a:xfrm>
            <a:off x="117986" y="2385364"/>
            <a:ext cx="11988000" cy="3753874"/>
          </a:xfrm>
          <a:prstGeom prst="rect">
            <a:avLst/>
          </a:prstGeom>
        </p:spPr>
      </p:pic>
    </p:spTree>
    <p:extLst>
      <p:ext uri="{BB962C8B-B14F-4D97-AF65-F5344CB8AC3E}">
        <p14:creationId xmlns:p14="http://schemas.microsoft.com/office/powerpoint/2010/main" val="230029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4D8C-D88C-36E2-A5CA-37796F0C2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0C7AF-830D-920C-FDDC-1B24B42A3EE0}"/>
              </a:ext>
            </a:extLst>
          </p:cNvPr>
          <p:cNvSpPr>
            <a:spLocks noGrp="1"/>
          </p:cNvSpPr>
          <p:nvPr>
            <p:ph type="title"/>
          </p:nvPr>
        </p:nvSpPr>
        <p:spPr>
          <a:xfrm>
            <a:off x="590550" y="287999"/>
            <a:ext cx="9690825" cy="936000"/>
          </a:xfrm>
        </p:spPr>
        <p:txBody>
          <a:bodyPr anchor="ctr"/>
          <a:lstStyle/>
          <a:p>
            <a:r>
              <a:rPr lang="en-GB"/>
              <a:t>Electricity Networks Innovation Strategy – Horizons Development</a:t>
            </a:r>
          </a:p>
        </p:txBody>
      </p:sp>
      <p:sp>
        <p:nvSpPr>
          <p:cNvPr id="5" name="Content Placeholder 4">
            <a:extLst>
              <a:ext uri="{FF2B5EF4-FFF2-40B4-BE49-F238E27FC236}">
                <a16:creationId xmlns:a16="http://schemas.microsoft.com/office/drawing/2014/main" id="{1585058B-263D-367B-89BA-063ED76190F8}"/>
              </a:ext>
            </a:extLst>
          </p:cNvPr>
          <p:cNvSpPr>
            <a:spLocks noGrp="1"/>
          </p:cNvSpPr>
          <p:nvPr>
            <p:ph idx="1"/>
          </p:nvPr>
        </p:nvSpPr>
        <p:spPr>
          <a:xfrm>
            <a:off x="590550" y="1223999"/>
            <a:ext cx="11213004" cy="4719601"/>
          </a:xfrm>
        </p:spPr>
        <p:txBody>
          <a:bodyPr numCol="2" spcCol="216000"/>
          <a:lstStyle/>
          <a:p>
            <a:pPr>
              <a:lnSpc>
                <a:spcPts val="2000"/>
              </a:lnSpc>
              <a:spcBef>
                <a:spcPts val="600"/>
              </a:spcBef>
              <a:spcAft>
                <a:spcPts val="600"/>
              </a:spcAft>
            </a:pPr>
            <a:r>
              <a:rPr lang="en-GB" sz="1600"/>
              <a:t>Innovation Horizons</a:t>
            </a:r>
          </a:p>
          <a:p>
            <a:pPr>
              <a:lnSpc>
                <a:spcPts val="2000"/>
              </a:lnSpc>
              <a:spcBef>
                <a:spcPts val="0"/>
              </a:spcBef>
            </a:pPr>
            <a:r>
              <a:rPr lang="en-GB" sz="1400" b="0"/>
              <a:t>The strategy then outlines how innovation will continue to shape future networks. The innovation horizons align with government policy milestones for 2030 and 2050, providing a clear framework for when innovation gaps must be addressed to enable a fully decarbonised system.</a:t>
            </a:r>
          </a:p>
          <a:p>
            <a:pPr marL="171450" indent="-171450">
              <a:lnSpc>
                <a:spcPct val="100000"/>
              </a:lnSpc>
              <a:spcBef>
                <a:spcPts val="1200"/>
              </a:spcBef>
              <a:buClr>
                <a:srgbClr val="BECC00"/>
              </a:buClr>
              <a:buFont typeface="Arial" panose="020B0604020202020204" pitchFamily="34" charset="0"/>
              <a:buChar char="•"/>
              <a:defRPr/>
            </a:pPr>
            <a:r>
              <a:rPr lang="en-GB" sz="1400"/>
              <a:t>Horizon 5 (2026–2030):</a:t>
            </a:r>
            <a:r>
              <a:rPr lang="en-GB" sz="1400" b="0"/>
              <a:t> delivering capabilities for CP2030.</a:t>
            </a:r>
          </a:p>
          <a:p>
            <a:pPr marL="171450" indent="-171450">
              <a:lnSpc>
                <a:spcPct val="100000"/>
              </a:lnSpc>
              <a:spcBef>
                <a:spcPts val="1200"/>
              </a:spcBef>
              <a:buClr>
                <a:srgbClr val="BECC00"/>
              </a:buClr>
              <a:buFont typeface="Arial" panose="020B0604020202020204" pitchFamily="34" charset="0"/>
              <a:buChar char="•"/>
              <a:defRPr/>
            </a:pPr>
            <a:r>
              <a:rPr lang="en-GB" sz="1400"/>
              <a:t>Horizon 15 (2031–2040): </a:t>
            </a:r>
            <a:r>
              <a:rPr lang="en-GB" sz="1400" b="0"/>
              <a:t>aligned with Energy Networks Innovation Taskforce (ENIT) mission outcomes.</a:t>
            </a:r>
          </a:p>
          <a:p>
            <a:pPr marL="171450" indent="-171450">
              <a:lnSpc>
                <a:spcPct val="100000"/>
              </a:lnSpc>
              <a:spcBef>
                <a:spcPts val="1200"/>
              </a:spcBef>
              <a:buClr>
                <a:srgbClr val="BECC00"/>
              </a:buClr>
              <a:buFont typeface="Arial" panose="020B0604020202020204" pitchFamily="34" charset="0"/>
              <a:buChar char="•"/>
              <a:defRPr/>
            </a:pPr>
            <a:r>
              <a:rPr lang="en-GB" sz="1400"/>
              <a:t>Horizon 25 (2041–2050): </a:t>
            </a:r>
            <a:r>
              <a:rPr lang="en-GB" sz="1400" b="0"/>
              <a:t>supporting long‑term Net-Zero 2050 obligations.</a:t>
            </a:r>
          </a:p>
          <a:p>
            <a:pPr>
              <a:lnSpc>
                <a:spcPts val="2000"/>
              </a:lnSpc>
            </a:pPr>
            <a:r>
              <a:rPr lang="en-GB" sz="1400" b="0"/>
              <a:t>The strategy identifies the system challenges, policy drivers and priority areas for targeted innovation at each stage of the transition.</a:t>
            </a:r>
          </a:p>
          <a:p>
            <a:pPr>
              <a:lnSpc>
                <a:spcPts val="2000"/>
              </a:lnSpc>
            </a:pPr>
            <a:r>
              <a:rPr lang="en-GB" sz="1400" b="0"/>
              <a:t>These insights will be presented in a new online visual on the Smarter Networks Portal</a:t>
            </a:r>
            <a:r>
              <a:rPr lang="en-GB" sz="1400"/>
              <a:t> </a:t>
            </a:r>
            <a:r>
              <a:rPr lang="en-GB" sz="1400" b="0"/>
              <a:t>(SNP), giving stakeholders a clear, evidence‑based view of progress to date and the innovation gaps that remain. The 2026 Strategy also incorporates the Energy Networks Innovation Taskforce (ENIT) missions, ensuring a coherent, whole‑system approach to accelerated innovation, collaboration and commercialisation. </a:t>
            </a:r>
          </a:p>
          <a:p>
            <a:pPr>
              <a:lnSpc>
                <a:spcPts val="2000"/>
              </a:lnSpc>
            </a:pPr>
            <a:r>
              <a:rPr lang="en-GB" sz="1400" b="0"/>
              <a:t>Developed through broad stakeholder engagement, this provides a unified, stakeholder‑aligned innovation pathway that will guide networks across all three horizons.</a:t>
            </a:r>
          </a:p>
        </p:txBody>
      </p:sp>
      <p:sp>
        <p:nvSpPr>
          <p:cNvPr id="4" name="Slide Number Placeholder 3">
            <a:extLst>
              <a:ext uri="{FF2B5EF4-FFF2-40B4-BE49-F238E27FC236}">
                <a16:creationId xmlns:a16="http://schemas.microsoft.com/office/drawing/2014/main" id="{DBABC401-CF02-3F17-CF06-6A10F306B695}"/>
              </a:ext>
            </a:extLst>
          </p:cNvPr>
          <p:cNvSpPr>
            <a:spLocks noGrp="1"/>
          </p:cNvSpPr>
          <p:nvPr>
            <p:ph type="sldNum" sz="quarter" idx="12"/>
          </p:nvPr>
        </p:nvSpPr>
        <p:spPr/>
        <p:txBody>
          <a:bodyPr vert="horz" lIns="0" tIns="0" rIns="0" bIns="0" rtlCol="0" anchor="ctr"/>
          <a:lstStyle/>
          <a:p>
            <a:pPr algn="l"/>
            <a:fld id="{98FF217E-B86F-EA42-9607-BE163228A213}" type="slidenum">
              <a:rPr lang="en-GB" sz="1600" b="0"/>
              <a:pPr algn="l"/>
              <a:t>11</a:t>
            </a:fld>
            <a:endParaRPr lang="en-GB" sz="1600" b="0"/>
          </a:p>
        </p:txBody>
      </p:sp>
      <p:pic>
        <p:nvPicPr>
          <p:cNvPr id="6" name="Picture 5">
            <a:extLst>
              <a:ext uri="{FF2B5EF4-FFF2-40B4-BE49-F238E27FC236}">
                <a16:creationId xmlns:a16="http://schemas.microsoft.com/office/drawing/2014/main" id="{49FC039D-DDB3-77A5-1FD3-B49A4D943A29}"/>
              </a:ext>
            </a:extLst>
          </p:cNvPr>
          <p:cNvPicPr>
            <a:picLocks noChangeAspect="1"/>
          </p:cNvPicPr>
          <p:nvPr/>
        </p:nvPicPr>
        <p:blipFill>
          <a:blip r:embed="rId2"/>
          <a:srcRect l="4985" t="5916" b="7772"/>
          <a:stretch>
            <a:fillRect/>
          </a:stretch>
        </p:blipFill>
        <p:spPr>
          <a:xfrm>
            <a:off x="7641878" y="3257550"/>
            <a:ext cx="2916000" cy="2585107"/>
          </a:xfrm>
          <a:prstGeom prst="rect">
            <a:avLst/>
          </a:prstGeom>
        </p:spPr>
      </p:pic>
    </p:spTree>
    <p:extLst>
      <p:ext uri="{BB962C8B-B14F-4D97-AF65-F5344CB8AC3E}">
        <p14:creationId xmlns:p14="http://schemas.microsoft.com/office/powerpoint/2010/main" val="29980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0B6F-4CF2-050F-8D6D-B5DA26672DF0}"/>
              </a:ext>
            </a:extLst>
          </p:cNvPr>
          <p:cNvSpPr>
            <a:spLocks noGrp="1"/>
          </p:cNvSpPr>
          <p:nvPr>
            <p:ph type="title"/>
          </p:nvPr>
        </p:nvSpPr>
        <p:spPr>
          <a:xfrm>
            <a:off x="384840" y="359937"/>
            <a:ext cx="9000000" cy="936000"/>
          </a:xfrm>
        </p:spPr>
        <p:txBody>
          <a:bodyPr vert="horz" lIns="0" tIns="0" rIns="0" bIns="0" rtlCol="0" anchor="t" anchorCtr="0">
            <a:noAutofit/>
          </a:bodyPr>
          <a:lstStyle/>
          <a:p>
            <a:r>
              <a:rPr lang="en-US"/>
              <a:t>Innovation Horizons</a:t>
            </a:r>
          </a:p>
        </p:txBody>
      </p:sp>
      <p:sp>
        <p:nvSpPr>
          <p:cNvPr id="23" name="TextBox 22">
            <a:extLst>
              <a:ext uri="{FF2B5EF4-FFF2-40B4-BE49-F238E27FC236}">
                <a16:creationId xmlns:a16="http://schemas.microsoft.com/office/drawing/2014/main" id="{1D28AD7B-F82C-1BF3-938F-4CEF86F29B44}"/>
              </a:ext>
            </a:extLst>
          </p:cNvPr>
          <p:cNvSpPr txBox="1"/>
          <p:nvPr/>
        </p:nvSpPr>
        <p:spPr>
          <a:xfrm>
            <a:off x="271574" y="827937"/>
            <a:ext cx="10253551" cy="1200329"/>
          </a:xfrm>
          <a:prstGeom prst="rect">
            <a:avLst/>
          </a:prstGeom>
          <a:noFill/>
        </p:spPr>
        <p:txBody>
          <a:bodyPr wrap="square" lIns="91440" tIns="45720" rIns="91440" bIns="45720" rtlCol="0" anchor="t">
            <a:spAutoFit/>
          </a:bodyPr>
          <a:lstStyle/>
          <a:p>
            <a:r>
              <a:rPr lang="en-GB" sz="1400" b="1">
                <a:solidFill>
                  <a:schemeClr val="tx2"/>
                </a:solidFill>
              </a:rPr>
              <a:t>The Electricity Networks Innovation Strategy </a:t>
            </a:r>
            <a:r>
              <a:rPr lang="en-GB" sz="1400">
                <a:solidFill>
                  <a:schemeClr val="tx2"/>
                </a:solidFill>
              </a:rPr>
              <a:t>is structured around three clear time horizons, guiding the energy networks on the enablers required to meet near‑term commitments while transforming the system for a Net-Zero future. Each horizon is aligned to policy requirements and informed by the ENIT missions, reflecting the scale of innovation needed and the pace of change expected across the GB energy system.</a:t>
            </a:r>
            <a:endParaRPr lang="en-US" sz="1400">
              <a:solidFill>
                <a:schemeClr val="tx2"/>
              </a:solidFill>
              <a:cs typeface="Arial" panose="020B0604020202020204"/>
            </a:endParaRPr>
          </a:p>
          <a:p>
            <a:endParaRPr lang="en-GB" sz="1600">
              <a:solidFill>
                <a:schemeClr val="tx2"/>
              </a:solidFill>
              <a:cs typeface="Arial"/>
            </a:endParaRPr>
          </a:p>
        </p:txBody>
      </p:sp>
      <p:sp>
        <p:nvSpPr>
          <p:cNvPr id="236" name="Slide Number Placeholder 3">
            <a:extLst>
              <a:ext uri="{FF2B5EF4-FFF2-40B4-BE49-F238E27FC236}">
                <a16:creationId xmlns:a16="http://schemas.microsoft.com/office/drawing/2014/main" id="{63F40FF4-423A-F73B-2A6F-A52CDFEB051D}"/>
              </a:ext>
            </a:extLst>
          </p:cNvPr>
          <p:cNvSpPr>
            <a:spLocks noGrp="1"/>
          </p:cNvSpPr>
          <p:nvPr>
            <p:ph type="sldNum" sz="quarter" idx="12"/>
          </p:nvPr>
        </p:nvSpPr>
        <p:spPr>
          <a:xfrm>
            <a:off x="10677600" y="6320870"/>
            <a:ext cx="1125954" cy="360000"/>
          </a:xfrm>
        </p:spPr>
        <p:txBody>
          <a:bodyPr vert="horz" lIns="0" tIns="0" rIns="0" bIns="0" rtlCol="0" anchor="ctr"/>
          <a:lstStyle/>
          <a:p>
            <a:pPr algn="l"/>
            <a:fld id="{98FF217E-B86F-EA42-9607-BE163228A213}" type="slidenum">
              <a:rPr lang="en-GB" sz="1600" b="0"/>
              <a:pPr algn="l"/>
              <a:t>12</a:t>
            </a:fld>
            <a:endParaRPr lang="en-GB" sz="1600" b="0"/>
          </a:p>
        </p:txBody>
      </p:sp>
      <p:pic>
        <p:nvPicPr>
          <p:cNvPr id="4" name="Picture 3">
            <a:extLst>
              <a:ext uri="{FF2B5EF4-FFF2-40B4-BE49-F238E27FC236}">
                <a16:creationId xmlns:a16="http://schemas.microsoft.com/office/drawing/2014/main" id="{934453E1-8EF4-3C7A-9572-6D95B122E27E}"/>
              </a:ext>
            </a:extLst>
          </p:cNvPr>
          <p:cNvPicPr>
            <a:picLocks noChangeAspect="1"/>
          </p:cNvPicPr>
          <p:nvPr/>
        </p:nvPicPr>
        <p:blipFill>
          <a:blip r:embed="rId3"/>
          <a:stretch>
            <a:fillRect/>
          </a:stretch>
        </p:blipFill>
        <p:spPr>
          <a:xfrm>
            <a:off x="750600" y="1789084"/>
            <a:ext cx="10548000" cy="4370612"/>
          </a:xfrm>
          <a:prstGeom prst="rect">
            <a:avLst/>
          </a:prstGeom>
        </p:spPr>
      </p:pic>
    </p:spTree>
    <p:extLst>
      <p:ext uri="{BB962C8B-B14F-4D97-AF65-F5344CB8AC3E}">
        <p14:creationId xmlns:p14="http://schemas.microsoft.com/office/powerpoint/2010/main" val="404672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A4A06-44FE-E195-CCDE-921C533885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8B0297-89AE-572E-6061-C23D97FEC114}"/>
              </a:ext>
            </a:extLst>
          </p:cNvPr>
          <p:cNvSpPr>
            <a:spLocks/>
          </p:cNvSpPr>
          <p:nvPr/>
        </p:nvSpPr>
        <p:spPr>
          <a:xfrm>
            <a:off x="0" y="0"/>
            <a:ext cx="12192000" cy="6092190"/>
          </a:xfrm>
          <a:prstGeom prst="rect">
            <a:avLst/>
          </a:prstGeom>
          <a:solidFill>
            <a:schemeClr val="accent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Diagonal Corners Rounded 4">
            <a:extLst>
              <a:ext uri="{FF2B5EF4-FFF2-40B4-BE49-F238E27FC236}">
                <a16:creationId xmlns:a16="http://schemas.microsoft.com/office/drawing/2014/main" id="{C874A3D0-A5DD-8C9F-4FB9-D43531197F63}"/>
              </a:ext>
            </a:extLst>
          </p:cNvPr>
          <p:cNvSpPr>
            <a:spLocks noGrp="1" noRot="1" noMove="1" noResize="1" noEditPoints="1" noAdjustHandles="1" noChangeArrowheads="1" noChangeShapeType="1"/>
          </p:cNvSpPr>
          <p:nvPr/>
        </p:nvSpPr>
        <p:spPr>
          <a:xfrm>
            <a:off x="0" y="0"/>
            <a:ext cx="6786880" cy="1221600"/>
          </a:xfrm>
          <a:prstGeom prst="round2DiagRect">
            <a:avLst>
              <a:gd name="adj1" fmla="val 0"/>
              <a:gd name="adj2" fmla="val 50000"/>
            </a:avLst>
          </a:prstGeom>
          <a:solidFill>
            <a:srgbClr val="668C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9BA4C7-A30D-7E37-2EBB-AC7632F3DAD9}"/>
              </a:ext>
            </a:extLst>
          </p:cNvPr>
          <p:cNvSpPr>
            <a:spLocks noGrp="1" noRot="1" noMove="1" noResize="1" noEditPoints="1" noAdjustHandles="1" noChangeArrowheads="1" noChangeShapeType="1"/>
          </p:cNvSpPr>
          <p:nvPr>
            <p:ph type="title"/>
          </p:nvPr>
        </p:nvSpPr>
        <p:spPr>
          <a:xfrm>
            <a:off x="354240" y="233680"/>
            <a:ext cx="6706962" cy="594080"/>
          </a:xfrm>
        </p:spPr>
        <p:txBody>
          <a:bodyPr/>
          <a:lstStyle/>
          <a:p>
            <a:r>
              <a:rPr lang="en-GB" sz="3200" b="0" u="none">
                <a:solidFill>
                  <a:schemeClr val="bg1"/>
                </a:solidFill>
                <a:uFill>
                  <a:solidFill>
                    <a:schemeClr val="accent5"/>
                  </a:solidFill>
                </a:uFill>
              </a:rPr>
              <a:t>Innovation Objectives</a:t>
            </a:r>
          </a:p>
        </p:txBody>
      </p:sp>
      <p:sp>
        <p:nvSpPr>
          <p:cNvPr id="4" name="Slide Number Placeholder 3">
            <a:extLst>
              <a:ext uri="{FF2B5EF4-FFF2-40B4-BE49-F238E27FC236}">
                <a16:creationId xmlns:a16="http://schemas.microsoft.com/office/drawing/2014/main" id="{99C52A97-4260-3A0E-9D4F-B38F9741DD99}"/>
              </a:ext>
            </a:extLst>
          </p:cNvPr>
          <p:cNvSpPr>
            <a:spLocks noGrp="1" noRot="1" noMove="1" noResize="1" noEditPoints="1" noAdjustHandles="1" noChangeArrowheads="1" noChangeShapeType="1"/>
          </p:cNvSpPr>
          <p:nvPr>
            <p:ph type="sldNum" sz="quarter" idx="12"/>
          </p:nvPr>
        </p:nvSpPr>
        <p:spPr/>
        <p:txBody>
          <a:bodyPr/>
          <a:lstStyle/>
          <a:p>
            <a:fld id="{98FF217E-B86F-EA42-9607-BE163228A213}" type="slidenum">
              <a:rPr lang="en-GB" smtClean="0"/>
              <a:pPr/>
              <a:t>13</a:t>
            </a:fld>
            <a:endParaRPr lang="en-GB"/>
          </a:p>
        </p:txBody>
      </p:sp>
      <p:graphicFrame>
        <p:nvGraphicFramePr>
          <p:cNvPr id="15" name="Table 15">
            <a:extLst>
              <a:ext uri="{FF2B5EF4-FFF2-40B4-BE49-F238E27FC236}">
                <a16:creationId xmlns:a16="http://schemas.microsoft.com/office/drawing/2014/main" id="{143145AD-4F51-9DF9-994B-78AB29C6FEB3}"/>
              </a:ext>
            </a:extLst>
          </p:cNvPr>
          <p:cNvGraphicFramePr>
            <a:graphicFrameLocks/>
          </p:cNvGraphicFramePr>
          <p:nvPr>
            <p:extLst>
              <p:ext uri="{D42A27DB-BD31-4B8C-83A1-F6EECF244321}">
                <p14:modId xmlns:p14="http://schemas.microsoft.com/office/powerpoint/2010/main" val="2736361503"/>
              </p:ext>
            </p:extLst>
          </p:nvPr>
        </p:nvGraphicFramePr>
        <p:xfrm>
          <a:off x="3743986" y="1457239"/>
          <a:ext cx="6238214" cy="2916000"/>
        </p:xfrm>
        <a:graphic>
          <a:graphicData uri="http://schemas.openxmlformats.org/drawingml/2006/table">
            <a:tbl>
              <a:tblPr bandRow="1">
                <a:tableStyleId>{5C22544A-7EE6-4342-B048-85BDC9FD1C3A}</a:tableStyleId>
              </a:tblPr>
              <a:tblGrid>
                <a:gridCol w="6238214">
                  <a:extLst>
                    <a:ext uri="{9D8B030D-6E8A-4147-A177-3AD203B41FA5}">
                      <a16:colId xmlns:a16="http://schemas.microsoft.com/office/drawing/2014/main" val="997766522"/>
                    </a:ext>
                  </a:extLst>
                </a:gridCol>
              </a:tblGrid>
              <a:tr h="729000">
                <a:tc>
                  <a:txBody>
                    <a:bodyPr/>
                    <a:lstStyle/>
                    <a:p>
                      <a:r>
                        <a:rPr lang="en-GB">
                          <a:solidFill>
                            <a:schemeClr val="bg1"/>
                          </a:solidFill>
                        </a:rPr>
                        <a:t>Deliver an environmentally sustainable network</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014078"/>
                  </a:ext>
                </a:extLst>
              </a:tr>
              <a:tr h="729000">
                <a:tc>
                  <a:txBody>
                    <a:bodyPr/>
                    <a:lstStyle/>
                    <a:p>
                      <a:r>
                        <a:rPr lang="en-GB">
                          <a:solidFill>
                            <a:schemeClr val="bg1"/>
                          </a:solidFill>
                        </a:rPr>
                        <a:t>Meet the needs of consumers and network users</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2840045"/>
                  </a:ext>
                </a:extLst>
              </a:tr>
              <a:tr h="729000">
                <a:tc>
                  <a:txBody>
                    <a:bodyPr/>
                    <a:lstStyle/>
                    <a:p>
                      <a:r>
                        <a:rPr lang="en-GB">
                          <a:solidFill>
                            <a:schemeClr val="bg1"/>
                          </a:solidFill>
                        </a:rPr>
                        <a:t>Maintain a safe and resilient network</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060445"/>
                  </a:ext>
                </a:extLst>
              </a:tr>
              <a:tr h="729000">
                <a:tc>
                  <a:txBody>
                    <a:bodyPr/>
                    <a:lstStyle/>
                    <a:p>
                      <a:r>
                        <a:rPr lang="en-GB">
                          <a:solidFill>
                            <a:schemeClr val="bg1"/>
                          </a:solidFill>
                        </a:rPr>
                        <a:t>Support innovation cultures and knowledge sharing</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041372"/>
                  </a:ext>
                </a:extLst>
              </a:tr>
            </a:tbl>
          </a:graphicData>
        </a:graphic>
      </p:graphicFrame>
      <p:pic>
        <p:nvPicPr>
          <p:cNvPr id="14" name="Picture 13">
            <a:extLst>
              <a:ext uri="{FF2B5EF4-FFF2-40B4-BE49-F238E27FC236}">
                <a16:creationId xmlns:a16="http://schemas.microsoft.com/office/drawing/2014/main" id="{F76EF20E-EEE7-CD04-6424-1BF62E1D2D51}"/>
              </a:ext>
            </a:extLst>
          </p:cNvPr>
          <p:cNvPicPr>
            <a:picLocks noGrp="1" noRot="1" noChangeAspect="1" noMove="1" noResize="1" noEditPoints="1" noAdjustHandles="1" noChangeArrowheads="1" noChangeShapeType="1" noCrop="1"/>
          </p:cNvPicPr>
          <p:nvPr/>
        </p:nvPicPr>
        <p:blipFill>
          <a:blip r:embed="rId2"/>
          <a:stretch>
            <a:fillRect/>
          </a:stretch>
        </p:blipFill>
        <p:spPr>
          <a:xfrm>
            <a:off x="10469831" y="177130"/>
            <a:ext cx="1127858" cy="792549"/>
          </a:xfrm>
          <a:prstGeom prst="rect">
            <a:avLst/>
          </a:prstGeom>
        </p:spPr>
      </p:pic>
      <p:sp>
        <p:nvSpPr>
          <p:cNvPr id="16" name="Oval 15">
            <a:extLst>
              <a:ext uri="{FF2B5EF4-FFF2-40B4-BE49-F238E27FC236}">
                <a16:creationId xmlns:a16="http://schemas.microsoft.com/office/drawing/2014/main" id="{1159A318-0BEF-8F0C-0C46-056A1A16A695}"/>
              </a:ext>
            </a:extLst>
          </p:cNvPr>
          <p:cNvSpPr>
            <a:spLocks noGrp="1" noRot="1" noChangeAspect="1" noMove="1" noResize="1" noEditPoints="1" noAdjustHandles="1" noChangeArrowheads="1" noChangeShapeType="1"/>
          </p:cNvSpPr>
          <p:nvPr/>
        </p:nvSpPr>
        <p:spPr>
          <a:xfrm>
            <a:off x="2932543" y="1470208"/>
            <a:ext cx="659044" cy="659044"/>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3F4F910-2858-3CDF-8580-903CBD522B72}"/>
              </a:ext>
            </a:extLst>
          </p:cNvPr>
          <p:cNvSpPr>
            <a:spLocks noGrp="1" noRot="1" noChangeAspect="1" noMove="1" noResize="1" noEditPoints="1" noAdjustHandles="1" noChangeArrowheads="1" noChangeShapeType="1"/>
          </p:cNvSpPr>
          <p:nvPr/>
        </p:nvSpPr>
        <p:spPr>
          <a:xfrm>
            <a:off x="2933953" y="2209789"/>
            <a:ext cx="659044" cy="659044"/>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0C9D962-265E-BD8D-1731-E40DF701AF90}"/>
              </a:ext>
            </a:extLst>
          </p:cNvPr>
          <p:cNvSpPr>
            <a:spLocks noGrp="1" noRot="1" noChangeAspect="1" noMove="1" noResize="1" noEditPoints="1" noAdjustHandles="1" noChangeArrowheads="1" noChangeShapeType="1"/>
          </p:cNvSpPr>
          <p:nvPr/>
        </p:nvSpPr>
        <p:spPr>
          <a:xfrm>
            <a:off x="2932543" y="2949370"/>
            <a:ext cx="659044" cy="659044"/>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83A1F81-5B56-BF9E-64EE-F7ADDCE065A7}"/>
              </a:ext>
            </a:extLst>
          </p:cNvPr>
          <p:cNvSpPr>
            <a:spLocks noGrp="1" noRot="1" noChangeAspect="1" noMove="1" noResize="1" noEditPoints="1" noAdjustHandles="1" noChangeArrowheads="1" noChangeShapeType="1"/>
          </p:cNvSpPr>
          <p:nvPr/>
        </p:nvSpPr>
        <p:spPr>
          <a:xfrm>
            <a:off x="2933248" y="3688951"/>
            <a:ext cx="659044" cy="659044"/>
          </a:xfrm>
          <a:prstGeom prst="ellipse">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Complexity2" descr="{&quot;Key&quot;:&quot;POWER_USER_SHAPE_ICON&quot;,&quot;Value&quot;:&quot;POWER_USER_SHAPE_ICON_STYLE_1&quot;}">
            <a:extLst>
              <a:ext uri="{FF2B5EF4-FFF2-40B4-BE49-F238E27FC236}">
                <a16:creationId xmlns:a16="http://schemas.microsoft.com/office/drawing/2014/main" id="{BCCF79D3-7F65-86DB-3140-106710AFAD5A}"/>
              </a:ext>
            </a:extLst>
          </p:cNvPr>
          <p:cNvGrpSpPr>
            <a:grpSpLocks noChangeAspect="1"/>
          </p:cNvGrpSpPr>
          <p:nvPr/>
        </p:nvGrpSpPr>
        <p:grpSpPr>
          <a:xfrm>
            <a:off x="3054334" y="1599707"/>
            <a:ext cx="396000" cy="398385"/>
            <a:chOff x="5619751" y="2130425"/>
            <a:chExt cx="263525" cy="265113"/>
          </a:xfrm>
          <a:solidFill>
            <a:schemeClr val="bg1"/>
          </a:solidFill>
        </p:grpSpPr>
        <p:sp>
          <p:nvSpPr>
            <p:cNvPr id="13" name="Freeform 1484">
              <a:extLst>
                <a:ext uri="{FF2B5EF4-FFF2-40B4-BE49-F238E27FC236}">
                  <a16:creationId xmlns:a16="http://schemas.microsoft.com/office/drawing/2014/main" id="{1FFA4F0E-09E3-4806-3B5C-46078D2371B9}"/>
                </a:ext>
              </a:extLst>
            </p:cNvPr>
            <p:cNvSpPr>
              <a:spLocks noEditPoints="1"/>
            </p:cNvSpPr>
            <p:nvPr/>
          </p:nvSpPr>
          <p:spPr bwMode="auto">
            <a:xfrm>
              <a:off x="5619751" y="2130425"/>
              <a:ext cx="263525" cy="265113"/>
            </a:xfrm>
            <a:custGeom>
              <a:avLst/>
              <a:gdLst>
                <a:gd name="T0" fmla="*/ 172 w 1284"/>
                <a:gd name="T1" fmla="*/ 204 h 1284"/>
                <a:gd name="T2" fmla="*/ 0 w 1284"/>
                <a:gd name="T3" fmla="*/ 376 h 1284"/>
                <a:gd name="T4" fmla="*/ 0 w 1284"/>
                <a:gd name="T5" fmla="*/ 908 h 1284"/>
                <a:gd name="T6" fmla="*/ 376 w 1284"/>
                <a:gd name="T7" fmla="*/ 1284 h 1284"/>
                <a:gd name="T8" fmla="*/ 908 w 1284"/>
                <a:gd name="T9" fmla="*/ 1284 h 1284"/>
                <a:gd name="T10" fmla="*/ 1042 w 1284"/>
                <a:gd name="T11" fmla="*/ 1150 h 1284"/>
                <a:gd name="T12" fmla="*/ 1018 w 1284"/>
                <a:gd name="T13" fmla="*/ 1127 h 1284"/>
                <a:gd name="T14" fmla="*/ 894 w 1284"/>
                <a:gd name="T15" fmla="*/ 1251 h 1284"/>
                <a:gd name="T16" fmla="*/ 390 w 1284"/>
                <a:gd name="T17" fmla="*/ 1251 h 1284"/>
                <a:gd name="T18" fmla="*/ 33 w 1284"/>
                <a:gd name="T19" fmla="*/ 894 h 1284"/>
                <a:gd name="T20" fmla="*/ 33 w 1284"/>
                <a:gd name="T21" fmla="*/ 390 h 1284"/>
                <a:gd name="T22" fmla="*/ 196 w 1284"/>
                <a:gd name="T23" fmla="*/ 228 h 1284"/>
                <a:gd name="T24" fmla="*/ 172 w 1284"/>
                <a:gd name="T25" fmla="*/ 204 h 1284"/>
                <a:gd name="T26" fmla="*/ 1165 w 1284"/>
                <a:gd name="T27" fmla="*/ 1027 h 1284"/>
                <a:gd name="T28" fmla="*/ 1284 w 1284"/>
                <a:gd name="T29" fmla="*/ 908 h 1284"/>
                <a:gd name="T30" fmla="*/ 1284 w 1284"/>
                <a:gd name="T31" fmla="*/ 376 h 1284"/>
                <a:gd name="T32" fmla="*/ 908 w 1284"/>
                <a:gd name="T33" fmla="*/ 0 h 1284"/>
                <a:gd name="T34" fmla="*/ 376 w 1284"/>
                <a:gd name="T35" fmla="*/ 0 h 1284"/>
                <a:gd name="T36" fmla="*/ 223 w 1284"/>
                <a:gd name="T37" fmla="*/ 154 h 1284"/>
                <a:gd name="T38" fmla="*/ 246 w 1284"/>
                <a:gd name="T39" fmla="*/ 177 h 1284"/>
                <a:gd name="T40" fmla="*/ 390 w 1284"/>
                <a:gd name="T41" fmla="*/ 34 h 1284"/>
                <a:gd name="T42" fmla="*/ 894 w 1284"/>
                <a:gd name="T43" fmla="*/ 34 h 1284"/>
                <a:gd name="T44" fmla="*/ 1251 w 1284"/>
                <a:gd name="T45" fmla="*/ 390 h 1284"/>
                <a:gd name="T46" fmla="*/ 1251 w 1284"/>
                <a:gd name="T47" fmla="*/ 894 h 1284"/>
                <a:gd name="T48" fmla="*/ 1141 w 1284"/>
                <a:gd name="T49" fmla="*/ 1004 h 1284"/>
                <a:gd name="T50" fmla="*/ 1165 w 1284"/>
                <a:gd name="T51" fmla="*/ 102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4" h="1284">
                  <a:moveTo>
                    <a:pt x="172" y="204"/>
                  </a:moveTo>
                  <a:lnTo>
                    <a:pt x="0" y="376"/>
                  </a:lnTo>
                  <a:lnTo>
                    <a:pt x="0" y="908"/>
                  </a:lnTo>
                  <a:lnTo>
                    <a:pt x="376" y="1284"/>
                  </a:lnTo>
                  <a:lnTo>
                    <a:pt x="908" y="1284"/>
                  </a:lnTo>
                  <a:lnTo>
                    <a:pt x="1042" y="1150"/>
                  </a:lnTo>
                  <a:lnTo>
                    <a:pt x="1018" y="1127"/>
                  </a:lnTo>
                  <a:lnTo>
                    <a:pt x="894" y="1251"/>
                  </a:lnTo>
                  <a:lnTo>
                    <a:pt x="390" y="1251"/>
                  </a:lnTo>
                  <a:lnTo>
                    <a:pt x="33" y="894"/>
                  </a:lnTo>
                  <a:lnTo>
                    <a:pt x="33" y="390"/>
                  </a:lnTo>
                  <a:lnTo>
                    <a:pt x="196" y="228"/>
                  </a:lnTo>
                  <a:lnTo>
                    <a:pt x="172" y="204"/>
                  </a:lnTo>
                  <a:close/>
                  <a:moveTo>
                    <a:pt x="1165" y="1027"/>
                  </a:moveTo>
                  <a:lnTo>
                    <a:pt x="1284" y="908"/>
                  </a:lnTo>
                  <a:lnTo>
                    <a:pt x="1284" y="376"/>
                  </a:lnTo>
                  <a:lnTo>
                    <a:pt x="908" y="0"/>
                  </a:lnTo>
                  <a:lnTo>
                    <a:pt x="376" y="0"/>
                  </a:lnTo>
                  <a:lnTo>
                    <a:pt x="223" y="154"/>
                  </a:lnTo>
                  <a:lnTo>
                    <a:pt x="246" y="177"/>
                  </a:lnTo>
                  <a:lnTo>
                    <a:pt x="390" y="34"/>
                  </a:lnTo>
                  <a:lnTo>
                    <a:pt x="894" y="34"/>
                  </a:lnTo>
                  <a:lnTo>
                    <a:pt x="1251" y="390"/>
                  </a:lnTo>
                  <a:lnTo>
                    <a:pt x="1251" y="894"/>
                  </a:lnTo>
                  <a:lnTo>
                    <a:pt x="1141" y="1004"/>
                  </a:lnTo>
                  <a:lnTo>
                    <a:pt x="1165" y="102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1485">
              <a:extLst>
                <a:ext uri="{FF2B5EF4-FFF2-40B4-BE49-F238E27FC236}">
                  <a16:creationId xmlns:a16="http://schemas.microsoft.com/office/drawing/2014/main" id="{6B23DC8D-8388-2FF7-5E81-4E1D9D5D46BB}"/>
                </a:ext>
              </a:extLst>
            </p:cNvPr>
            <p:cNvSpPr>
              <a:spLocks/>
            </p:cNvSpPr>
            <p:nvPr/>
          </p:nvSpPr>
          <p:spPr bwMode="auto">
            <a:xfrm>
              <a:off x="5727701" y="2168525"/>
              <a:ext cx="106363" cy="50800"/>
            </a:xfrm>
            <a:custGeom>
              <a:avLst/>
              <a:gdLst>
                <a:gd name="T0" fmla="*/ 8 w 522"/>
                <a:gd name="T1" fmla="*/ 47 h 251"/>
                <a:gd name="T2" fmla="*/ 119 w 522"/>
                <a:gd name="T3" fmla="*/ 33 h 251"/>
                <a:gd name="T4" fmla="*/ 493 w 522"/>
                <a:gd name="T5" fmla="*/ 251 h 251"/>
                <a:gd name="T6" fmla="*/ 522 w 522"/>
                <a:gd name="T7" fmla="*/ 235 h 251"/>
                <a:gd name="T8" fmla="*/ 119 w 522"/>
                <a:gd name="T9" fmla="*/ 0 h 251"/>
                <a:gd name="T10" fmla="*/ 0 w 522"/>
                <a:gd name="T11" fmla="*/ 15 h 251"/>
                <a:gd name="T12" fmla="*/ 8 w 522"/>
                <a:gd name="T13" fmla="*/ 47 h 251"/>
              </a:gdLst>
              <a:ahLst/>
              <a:cxnLst>
                <a:cxn ang="0">
                  <a:pos x="T0" y="T1"/>
                </a:cxn>
                <a:cxn ang="0">
                  <a:pos x="T2" y="T3"/>
                </a:cxn>
                <a:cxn ang="0">
                  <a:pos x="T4" y="T5"/>
                </a:cxn>
                <a:cxn ang="0">
                  <a:pos x="T6" y="T7"/>
                </a:cxn>
                <a:cxn ang="0">
                  <a:pos x="T8" y="T9"/>
                </a:cxn>
                <a:cxn ang="0">
                  <a:pos x="T10" y="T11"/>
                </a:cxn>
                <a:cxn ang="0">
                  <a:pos x="T12" y="T13"/>
                </a:cxn>
              </a:cxnLst>
              <a:rect l="0" t="0" r="r" b="b"/>
              <a:pathLst>
                <a:path w="522" h="251">
                  <a:moveTo>
                    <a:pt x="8" y="47"/>
                  </a:moveTo>
                  <a:cubicBezTo>
                    <a:pt x="44" y="38"/>
                    <a:pt x="81" y="33"/>
                    <a:pt x="119" y="33"/>
                  </a:cubicBezTo>
                  <a:cubicBezTo>
                    <a:pt x="280" y="33"/>
                    <a:pt x="419" y="121"/>
                    <a:pt x="493" y="251"/>
                  </a:cubicBezTo>
                  <a:lnTo>
                    <a:pt x="522" y="235"/>
                  </a:lnTo>
                  <a:cubicBezTo>
                    <a:pt x="443" y="94"/>
                    <a:pt x="292" y="0"/>
                    <a:pt x="119" y="0"/>
                  </a:cubicBezTo>
                  <a:cubicBezTo>
                    <a:pt x="78" y="0"/>
                    <a:pt x="38" y="5"/>
                    <a:pt x="0" y="15"/>
                  </a:cubicBezTo>
                  <a:lnTo>
                    <a:pt x="8" y="4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1486">
              <a:extLst>
                <a:ext uri="{FF2B5EF4-FFF2-40B4-BE49-F238E27FC236}">
                  <a16:creationId xmlns:a16="http://schemas.microsoft.com/office/drawing/2014/main" id="{DDA50466-7314-72B4-4D2C-68DD03E25F9F}"/>
                </a:ext>
              </a:extLst>
            </p:cNvPr>
            <p:cNvSpPr>
              <a:spLocks/>
            </p:cNvSpPr>
            <p:nvPr/>
          </p:nvSpPr>
          <p:spPr bwMode="auto">
            <a:xfrm>
              <a:off x="5656263" y="2179638"/>
              <a:ext cx="190500" cy="179388"/>
            </a:xfrm>
            <a:custGeom>
              <a:avLst/>
              <a:gdLst>
                <a:gd name="T0" fmla="*/ 877 w 926"/>
                <a:gd name="T1" fmla="*/ 290 h 866"/>
                <a:gd name="T2" fmla="*/ 892 w 926"/>
                <a:gd name="T3" fmla="*/ 403 h 866"/>
                <a:gd name="T4" fmla="*/ 767 w 926"/>
                <a:gd name="T5" fmla="*/ 707 h 866"/>
                <a:gd name="T6" fmla="*/ 463 w 926"/>
                <a:gd name="T7" fmla="*/ 833 h 866"/>
                <a:gd name="T8" fmla="*/ 160 w 926"/>
                <a:gd name="T9" fmla="*/ 707 h 866"/>
                <a:gd name="T10" fmla="*/ 34 w 926"/>
                <a:gd name="T11" fmla="*/ 403 h 866"/>
                <a:gd name="T12" fmla="*/ 253 w 926"/>
                <a:gd name="T13" fmla="*/ 29 h 866"/>
                <a:gd name="T14" fmla="*/ 236 w 926"/>
                <a:gd name="T15" fmla="*/ 0 h 866"/>
                <a:gd name="T16" fmla="*/ 0 w 926"/>
                <a:gd name="T17" fmla="*/ 403 h 866"/>
                <a:gd name="T18" fmla="*/ 463 w 926"/>
                <a:gd name="T19" fmla="*/ 866 h 866"/>
                <a:gd name="T20" fmla="*/ 926 w 926"/>
                <a:gd name="T21" fmla="*/ 403 h 866"/>
                <a:gd name="T22" fmla="*/ 909 w 926"/>
                <a:gd name="T23" fmla="*/ 281 h 866"/>
                <a:gd name="T24" fmla="*/ 877 w 926"/>
                <a:gd name="T25" fmla="*/ 29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866">
                  <a:moveTo>
                    <a:pt x="877" y="290"/>
                  </a:moveTo>
                  <a:cubicBezTo>
                    <a:pt x="887" y="326"/>
                    <a:pt x="892" y="364"/>
                    <a:pt x="892" y="403"/>
                  </a:cubicBezTo>
                  <a:cubicBezTo>
                    <a:pt x="892" y="522"/>
                    <a:pt x="844" y="629"/>
                    <a:pt x="767" y="707"/>
                  </a:cubicBezTo>
                  <a:cubicBezTo>
                    <a:pt x="689" y="784"/>
                    <a:pt x="582" y="833"/>
                    <a:pt x="463" y="833"/>
                  </a:cubicBezTo>
                  <a:cubicBezTo>
                    <a:pt x="345" y="833"/>
                    <a:pt x="237" y="784"/>
                    <a:pt x="160" y="707"/>
                  </a:cubicBezTo>
                  <a:cubicBezTo>
                    <a:pt x="82" y="629"/>
                    <a:pt x="34" y="522"/>
                    <a:pt x="34" y="403"/>
                  </a:cubicBezTo>
                  <a:cubicBezTo>
                    <a:pt x="34" y="243"/>
                    <a:pt x="122" y="103"/>
                    <a:pt x="253" y="29"/>
                  </a:cubicBezTo>
                  <a:lnTo>
                    <a:pt x="236" y="0"/>
                  </a:lnTo>
                  <a:cubicBezTo>
                    <a:pt x="95" y="79"/>
                    <a:pt x="0" y="230"/>
                    <a:pt x="0" y="403"/>
                  </a:cubicBezTo>
                  <a:cubicBezTo>
                    <a:pt x="0" y="659"/>
                    <a:pt x="208" y="866"/>
                    <a:pt x="463" y="866"/>
                  </a:cubicBezTo>
                  <a:cubicBezTo>
                    <a:pt x="719" y="866"/>
                    <a:pt x="926" y="659"/>
                    <a:pt x="926" y="403"/>
                  </a:cubicBezTo>
                  <a:cubicBezTo>
                    <a:pt x="926" y="361"/>
                    <a:pt x="920" y="320"/>
                    <a:pt x="909" y="281"/>
                  </a:cubicBezTo>
                  <a:lnTo>
                    <a:pt x="877" y="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1487">
              <a:extLst>
                <a:ext uri="{FF2B5EF4-FFF2-40B4-BE49-F238E27FC236}">
                  <a16:creationId xmlns:a16="http://schemas.microsoft.com/office/drawing/2014/main" id="{B00AB370-7901-ED09-8ECB-E839CF8D2A1C}"/>
                </a:ext>
              </a:extLst>
            </p:cNvPr>
            <p:cNvSpPr>
              <a:spLocks/>
            </p:cNvSpPr>
            <p:nvPr/>
          </p:nvSpPr>
          <p:spPr bwMode="auto">
            <a:xfrm>
              <a:off x="5776913" y="2328863"/>
              <a:ext cx="31750" cy="63500"/>
            </a:xfrm>
            <a:custGeom>
              <a:avLst/>
              <a:gdLst>
                <a:gd name="T0" fmla="*/ 0 w 156"/>
                <a:gd name="T1" fmla="*/ 13 h 314"/>
                <a:gd name="T2" fmla="*/ 125 w 156"/>
                <a:gd name="T3" fmla="*/ 314 h 314"/>
                <a:gd name="T4" fmla="*/ 156 w 156"/>
                <a:gd name="T5" fmla="*/ 301 h 314"/>
                <a:gd name="T6" fmla="*/ 31 w 156"/>
                <a:gd name="T7" fmla="*/ 0 h 314"/>
              </a:gdLst>
              <a:ahLst/>
              <a:cxnLst>
                <a:cxn ang="0">
                  <a:pos x="T0" y="T1"/>
                </a:cxn>
                <a:cxn ang="0">
                  <a:pos x="T2" y="T3"/>
                </a:cxn>
                <a:cxn ang="0">
                  <a:pos x="T4" y="T5"/>
                </a:cxn>
                <a:cxn ang="0">
                  <a:pos x="T6" y="T7"/>
                </a:cxn>
              </a:cxnLst>
              <a:rect l="0" t="0" r="r" b="b"/>
              <a:pathLst>
                <a:path w="156" h="314">
                  <a:moveTo>
                    <a:pt x="0" y="13"/>
                  </a:moveTo>
                  <a:lnTo>
                    <a:pt x="125" y="314"/>
                  </a:lnTo>
                  <a:lnTo>
                    <a:pt x="156" y="301"/>
                  </a:ln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1488">
              <a:extLst>
                <a:ext uri="{FF2B5EF4-FFF2-40B4-BE49-F238E27FC236}">
                  <a16:creationId xmlns:a16="http://schemas.microsoft.com/office/drawing/2014/main" id="{8D186C55-0859-32D2-8C89-343A98574299}"/>
                </a:ext>
              </a:extLst>
            </p:cNvPr>
            <p:cNvSpPr>
              <a:spLocks/>
            </p:cNvSpPr>
            <p:nvPr/>
          </p:nvSpPr>
          <p:spPr bwMode="auto">
            <a:xfrm>
              <a:off x="5718176" y="2187575"/>
              <a:ext cx="55563" cy="120650"/>
            </a:xfrm>
            <a:custGeom>
              <a:avLst/>
              <a:gdLst>
                <a:gd name="T0" fmla="*/ 0 w 268"/>
                <a:gd name="T1" fmla="*/ 13 h 585"/>
                <a:gd name="T2" fmla="*/ 237 w 268"/>
                <a:gd name="T3" fmla="*/ 585 h 585"/>
                <a:gd name="T4" fmla="*/ 268 w 268"/>
                <a:gd name="T5" fmla="*/ 573 h 585"/>
                <a:gd name="T6" fmla="*/ 31 w 268"/>
                <a:gd name="T7" fmla="*/ 0 h 585"/>
              </a:gdLst>
              <a:ahLst/>
              <a:cxnLst>
                <a:cxn ang="0">
                  <a:pos x="T0" y="T1"/>
                </a:cxn>
                <a:cxn ang="0">
                  <a:pos x="T2" y="T3"/>
                </a:cxn>
                <a:cxn ang="0">
                  <a:pos x="T4" y="T5"/>
                </a:cxn>
                <a:cxn ang="0">
                  <a:pos x="T6" y="T7"/>
                </a:cxn>
              </a:cxnLst>
              <a:rect l="0" t="0" r="r" b="b"/>
              <a:pathLst>
                <a:path w="268" h="585">
                  <a:moveTo>
                    <a:pt x="0" y="13"/>
                  </a:moveTo>
                  <a:lnTo>
                    <a:pt x="237" y="585"/>
                  </a:lnTo>
                  <a:lnTo>
                    <a:pt x="268" y="573"/>
                  </a:ln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1489">
              <a:extLst>
                <a:ext uri="{FF2B5EF4-FFF2-40B4-BE49-F238E27FC236}">
                  <a16:creationId xmlns:a16="http://schemas.microsoft.com/office/drawing/2014/main" id="{E44D4E96-E855-AE9B-C73C-AE90FA1BFCE5}"/>
                </a:ext>
              </a:extLst>
            </p:cNvPr>
            <p:cNvSpPr>
              <a:spLocks/>
            </p:cNvSpPr>
            <p:nvPr/>
          </p:nvSpPr>
          <p:spPr bwMode="auto">
            <a:xfrm>
              <a:off x="5694363" y="2230438"/>
              <a:ext cx="131763" cy="58738"/>
            </a:xfrm>
            <a:custGeom>
              <a:avLst/>
              <a:gdLst>
                <a:gd name="T0" fmla="*/ 13 w 642"/>
                <a:gd name="T1" fmla="*/ 292 h 292"/>
                <a:gd name="T2" fmla="*/ 642 w 642"/>
                <a:gd name="T3" fmla="*/ 31 h 292"/>
                <a:gd name="T4" fmla="*/ 629 w 642"/>
                <a:gd name="T5" fmla="*/ 0 h 292"/>
                <a:gd name="T6" fmla="*/ 0 w 642"/>
                <a:gd name="T7" fmla="*/ 261 h 292"/>
              </a:gdLst>
              <a:ahLst/>
              <a:cxnLst>
                <a:cxn ang="0">
                  <a:pos x="T0" y="T1"/>
                </a:cxn>
                <a:cxn ang="0">
                  <a:pos x="T2" y="T3"/>
                </a:cxn>
                <a:cxn ang="0">
                  <a:pos x="T4" y="T5"/>
                </a:cxn>
                <a:cxn ang="0">
                  <a:pos x="T6" y="T7"/>
                </a:cxn>
              </a:cxnLst>
              <a:rect l="0" t="0" r="r" b="b"/>
              <a:pathLst>
                <a:path w="642" h="292">
                  <a:moveTo>
                    <a:pt x="13" y="292"/>
                  </a:moveTo>
                  <a:lnTo>
                    <a:pt x="642" y="31"/>
                  </a:lnTo>
                  <a:lnTo>
                    <a:pt x="629" y="0"/>
                  </a:lnTo>
                  <a:lnTo>
                    <a:pt x="0" y="26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1490">
              <a:extLst>
                <a:ext uri="{FF2B5EF4-FFF2-40B4-BE49-F238E27FC236}">
                  <a16:creationId xmlns:a16="http://schemas.microsoft.com/office/drawing/2014/main" id="{4E6F17C3-A57A-3668-4D49-295B6173CB23}"/>
                </a:ext>
              </a:extLst>
            </p:cNvPr>
            <p:cNvSpPr>
              <a:spLocks/>
            </p:cNvSpPr>
            <p:nvPr/>
          </p:nvSpPr>
          <p:spPr bwMode="auto">
            <a:xfrm>
              <a:off x="5621338" y="2292350"/>
              <a:ext cx="52388" cy="26988"/>
            </a:xfrm>
            <a:custGeom>
              <a:avLst/>
              <a:gdLst>
                <a:gd name="T0" fmla="*/ 13 w 255"/>
                <a:gd name="T1" fmla="*/ 131 h 131"/>
                <a:gd name="T2" fmla="*/ 255 w 255"/>
                <a:gd name="T3" fmla="*/ 30 h 131"/>
                <a:gd name="T4" fmla="*/ 242 w 255"/>
                <a:gd name="T5" fmla="*/ 0 h 131"/>
                <a:gd name="T6" fmla="*/ 0 w 255"/>
                <a:gd name="T7" fmla="*/ 100 h 131"/>
              </a:gdLst>
              <a:ahLst/>
              <a:cxnLst>
                <a:cxn ang="0">
                  <a:pos x="T0" y="T1"/>
                </a:cxn>
                <a:cxn ang="0">
                  <a:pos x="T2" y="T3"/>
                </a:cxn>
                <a:cxn ang="0">
                  <a:pos x="T4" y="T5"/>
                </a:cxn>
                <a:cxn ang="0">
                  <a:pos x="T6" y="T7"/>
                </a:cxn>
              </a:cxnLst>
              <a:rect l="0" t="0" r="r" b="b"/>
              <a:pathLst>
                <a:path w="255" h="131">
                  <a:moveTo>
                    <a:pt x="13" y="131"/>
                  </a:moveTo>
                  <a:lnTo>
                    <a:pt x="255" y="30"/>
                  </a:lnTo>
                  <a:lnTo>
                    <a:pt x="242" y="0"/>
                  </a:lnTo>
                  <a:lnTo>
                    <a:pt x="0" y="10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1491">
              <a:extLst>
                <a:ext uri="{FF2B5EF4-FFF2-40B4-BE49-F238E27FC236}">
                  <a16:creationId xmlns:a16="http://schemas.microsoft.com/office/drawing/2014/main" id="{F0DE5540-4F34-8B72-60A7-D338E27F8898}"/>
                </a:ext>
              </a:extLst>
            </p:cNvPr>
            <p:cNvSpPr>
              <a:spLocks/>
            </p:cNvSpPr>
            <p:nvPr/>
          </p:nvSpPr>
          <p:spPr bwMode="auto">
            <a:xfrm>
              <a:off x="5621338" y="2206625"/>
              <a:ext cx="77788" cy="76200"/>
            </a:xfrm>
            <a:custGeom>
              <a:avLst/>
              <a:gdLst>
                <a:gd name="T0" fmla="*/ 378 w 378"/>
                <a:gd name="T1" fmla="*/ 147 h 368"/>
                <a:gd name="T2" fmla="*/ 28 w 378"/>
                <a:gd name="T3" fmla="*/ 2 h 368"/>
                <a:gd name="T4" fmla="*/ 28 w 378"/>
                <a:gd name="T5" fmla="*/ 2 h 368"/>
                <a:gd name="T6" fmla="*/ 20 w 378"/>
                <a:gd name="T7" fmla="*/ 0 h 368"/>
                <a:gd name="T8" fmla="*/ 5 w 378"/>
                <a:gd name="T9" fmla="*/ 7 h 368"/>
                <a:gd name="T10" fmla="*/ 0 w 378"/>
                <a:gd name="T11" fmla="*/ 21 h 368"/>
                <a:gd name="T12" fmla="*/ 4 w 378"/>
                <a:gd name="T13" fmla="*/ 33 h 368"/>
                <a:gd name="T14" fmla="*/ 257 w 378"/>
                <a:gd name="T15" fmla="*/ 368 h 368"/>
                <a:gd name="T16" fmla="*/ 284 w 378"/>
                <a:gd name="T17" fmla="*/ 347 h 368"/>
                <a:gd name="T18" fmla="*/ 30 w 378"/>
                <a:gd name="T19" fmla="*/ 13 h 368"/>
                <a:gd name="T20" fmla="*/ 20 w 378"/>
                <a:gd name="T21" fmla="*/ 21 h 368"/>
                <a:gd name="T22" fmla="*/ 33 w 378"/>
                <a:gd name="T23" fmla="*/ 21 h 368"/>
                <a:gd name="T24" fmla="*/ 30 w 378"/>
                <a:gd name="T25" fmla="*/ 13 h 368"/>
                <a:gd name="T26" fmla="*/ 20 w 378"/>
                <a:gd name="T27" fmla="*/ 21 h 368"/>
                <a:gd name="T28" fmla="*/ 33 w 378"/>
                <a:gd name="T29" fmla="*/ 21 h 368"/>
                <a:gd name="T30" fmla="*/ 20 w 378"/>
                <a:gd name="T31" fmla="*/ 21 h 368"/>
                <a:gd name="T32" fmla="*/ 29 w 378"/>
                <a:gd name="T33" fmla="*/ 30 h 368"/>
                <a:gd name="T34" fmla="*/ 33 w 378"/>
                <a:gd name="T35" fmla="*/ 21 h 368"/>
                <a:gd name="T36" fmla="*/ 20 w 378"/>
                <a:gd name="T37" fmla="*/ 21 h 368"/>
                <a:gd name="T38" fmla="*/ 29 w 378"/>
                <a:gd name="T39" fmla="*/ 30 h 368"/>
                <a:gd name="T40" fmla="*/ 20 w 378"/>
                <a:gd name="T41" fmla="*/ 21 h 368"/>
                <a:gd name="T42" fmla="*/ 20 w 378"/>
                <a:gd name="T43" fmla="*/ 34 h 368"/>
                <a:gd name="T44" fmla="*/ 29 w 378"/>
                <a:gd name="T45" fmla="*/ 30 h 368"/>
                <a:gd name="T46" fmla="*/ 20 w 378"/>
                <a:gd name="T47" fmla="*/ 21 h 368"/>
                <a:gd name="T48" fmla="*/ 20 w 378"/>
                <a:gd name="T49" fmla="*/ 34 h 368"/>
                <a:gd name="T50" fmla="*/ 20 w 378"/>
                <a:gd name="T51" fmla="*/ 21 h 368"/>
                <a:gd name="T52" fmla="*/ 15 w 378"/>
                <a:gd name="T53" fmla="*/ 33 h 368"/>
                <a:gd name="T54" fmla="*/ 20 w 378"/>
                <a:gd name="T55" fmla="*/ 34 h 368"/>
                <a:gd name="T56" fmla="*/ 20 w 378"/>
                <a:gd name="T57" fmla="*/ 21 h 368"/>
                <a:gd name="T58" fmla="*/ 15 w 378"/>
                <a:gd name="T59" fmla="*/ 33 h 368"/>
                <a:gd name="T60" fmla="*/ 15 w 378"/>
                <a:gd name="T61" fmla="*/ 33 h 368"/>
                <a:gd name="T62" fmla="*/ 365 w 378"/>
                <a:gd name="T63" fmla="*/ 178 h 368"/>
                <a:gd name="T64" fmla="*/ 378 w 378"/>
                <a:gd name="T65" fmla="*/ 14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8" h="368">
                  <a:moveTo>
                    <a:pt x="378" y="147"/>
                  </a:moveTo>
                  <a:lnTo>
                    <a:pt x="28" y="2"/>
                  </a:lnTo>
                  <a:lnTo>
                    <a:pt x="28" y="2"/>
                  </a:lnTo>
                  <a:cubicBezTo>
                    <a:pt x="26" y="1"/>
                    <a:pt x="23" y="0"/>
                    <a:pt x="20" y="0"/>
                  </a:cubicBezTo>
                  <a:cubicBezTo>
                    <a:pt x="14" y="0"/>
                    <a:pt x="9" y="3"/>
                    <a:pt x="5" y="7"/>
                  </a:cubicBezTo>
                  <a:cubicBezTo>
                    <a:pt x="2" y="10"/>
                    <a:pt x="0" y="15"/>
                    <a:pt x="0" y="21"/>
                  </a:cubicBezTo>
                  <a:cubicBezTo>
                    <a:pt x="0" y="25"/>
                    <a:pt x="1" y="30"/>
                    <a:pt x="4" y="33"/>
                  </a:cubicBezTo>
                  <a:lnTo>
                    <a:pt x="257" y="368"/>
                  </a:lnTo>
                  <a:lnTo>
                    <a:pt x="284" y="347"/>
                  </a:lnTo>
                  <a:lnTo>
                    <a:pt x="30" y="13"/>
                  </a:lnTo>
                  <a:lnTo>
                    <a:pt x="20" y="21"/>
                  </a:lnTo>
                  <a:lnTo>
                    <a:pt x="33" y="21"/>
                  </a:lnTo>
                  <a:cubicBezTo>
                    <a:pt x="33" y="18"/>
                    <a:pt x="32" y="15"/>
                    <a:pt x="30" y="13"/>
                  </a:cubicBezTo>
                  <a:lnTo>
                    <a:pt x="20" y="21"/>
                  </a:lnTo>
                  <a:lnTo>
                    <a:pt x="33" y="21"/>
                  </a:lnTo>
                  <a:lnTo>
                    <a:pt x="20" y="21"/>
                  </a:lnTo>
                  <a:lnTo>
                    <a:pt x="29" y="30"/>
                  </a:lnTo>
                  <a:cubicBezTo>
                    <a:pt x="31" y="28"/>
                    <a:pt x="33" y="25"/>
                    <a:pt x="33" y="21"/>
                  </a:cubicBezTo>
                  <a:lnTo>
                    <a:pt x="20" y="21"/>
                  </a:lnTo>
                  <a:lnTo>
                    <a:pt x="29" y="30"/>
                  </a:lnTo>
                  <a:lnTo>
                    <a:pt x="20" y="21"/>
                  </a:lnTo>
                  <a:lnTo>
                    <a:pt x="20" y="34"/>
                  </a:lnTo>
                  <a:cubicBezTo>
                    <a:pt x="24" y="34"/>
                    <a:pt x="27" y="32"/>
                    <a:pt x="29" y="30"/>
                  </a:cubicBezTo>
                  <a:lnTo>
                    <a:pt x="20" y="21"/>
                  </a:lnTo>
                  <a:lnTo>
                    <a:pt x="20" y="34"/>
                  </a:lnTo>
                  <a:lnTo>
                    <a:pt x="20" y="21"/>
                  </a:lnTo>
                  <a:lnTo>
                    <a:pt x="15" y="33"/>
                  </a:lnTo>
                  <a:cubicBezTo>
                    <a:pt x="16" y="33"/>
                    <a:pt x="18" y="34"/>
                    <a:pt x="20" y="34"/>
                  </a:cubicBezTo>
                  <a:lnTo>
                    <a:pt x="20" y="21"/>
                  </a:lnTo>
                  <a:lnTo>
                    <a:pt x="15" y="33"/>
                  </a:lnTo>
                  <a:lnTo>
                    <a:pt x="15" y="33"/>
                  </a:lnTo>
                  <a:lnTo>
                    <a:pt x="365" y="178"/>
                  </a:lnTo>
                  <a:lnTo>
                    <a:pt x="378" y="1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1492">
              <a:extLst>
                <a:ext uri="{FF2B5EF4-FFF2-40B4-BE49-F238E27FC236}">
                  <a16:creationId xmlns:a16="http://schemas.microsoft.com/office/drawing/2014/main" id="{8FA8DC8B-42B5-6F6F-6EA4-C0554B305468}"/>
                </a:ext>
              </a:extLst>
            </p:cNvPr>
            <p:cNvSpPr>
              <a:spLocks/>
            </p:cNvSpPr>
            <p:nvPr/>
          </p:nvSpPr>
          <p:spPr bwMode="auto">
            <a:xfrm>
              <a:off x="5775326" y="2133600"/>
              <a:ext cx="33338" cy="61913"/>
            </a:xfrm>
            <a:custGeom>
              <a:avLst/>
              <a:gdLst>
                <a:gd name="T0" fmla="*/ 127 w 157"/>
                <a:gd name="T1" fmla="*/ 0 h 306"/>
                <a:gd name="T2" fmla="*/ 0 w 157"/>
                <a:gd name="T3" fmla="*/ 293 h 306"/>
                <a:gd name="T4" fmla="*/ 31 w 157"/>
                <a:gd name="T5" fmla="*/ 306 h 306"/>
                <a:gd name="T6" fmla="*/ 157 w 157"/>
                <a:gd name="T7" fmla="*/ 13 h 306"/>
              </a:gdLst>
              <a:ahLst/>
              <a:cxnLst>
                <a:cxn ang="0">
                  <a:pos x="T0" y="T1"/>
                </a:cxn>
                <a:cxn ang="0">
                  <a:pos x="T2" y="T3"/>
                </a:cxn>
                <a:cxn ang="0">
                  <a:pos x="T4" y="T5"/>
                </a:cxn>
                <a:cxn ang="0">
                  <a:pos x="T6" y="T7"/>
                </a:cxn>
              </a:cxnLst>
              <a:rect l="0" t="0" r="r" b="b"/>
              <a:pathLst>
                <a:path w="157" h="306">
                  <a:moveTo>
                    <a:pt x="127" y="0"/>
                  </a:moveTo>
                  <a:lnTo>
                    <a:pt x="0" y="293"/>
                  </a:lnTo>
                  <a:lnTo>
                    <a:pt x="31" y="306"/>
                  </a:lnTo>
                  <a:lnTo>
                    <a:pt x="157" y="1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1493">
              <a:extLst>
                <a:ext uri="{FF2B5EF4-FFF2-40B4-BE49-F238E27FC236}">
                  <a16:creationId xmlns:a16="http://schemas.microsoft.com/office/drawing/2014/main" id="{36B1B4E0-CD05-A54F-6B7A-E54906774CB3}"/>
                </a:ext>
              </a:extLst>
            </p:cNvPr>
            <p:cNvSpPr>
              <a:spLocks/>
            </p:cNvSpPr>
            <p:nvPr/>
          </p:nvSpPr>
          <p:spPr bwMode="auto">
            <a:xfrm>
              <a:off x="5668963" y="2274888"/>
              <a:ext cx="31750" cy="31750"/>
            </a:xfrm>
            <a:custGeom>
              <a:avLst/>
              <a:gdLst>
                <a:gd name="T0" fmla="*/ 140 w 157"/>
                <a:gd name="T1" fmla="*/ 78 h 157"/>
                <a:gd name="T2" fmla="*/ 123 w 157"/>
                <a:gd name="T3" fmla="*/ 78 h 157"/>
                <a:gd name="T4" fmla="*/ 78 w 157"/>
                <a:gd name="T5" fmla="*/ 123 h 157"/>
                <a:gd name="T6" fmla="*/ 34 w 157"/>
                <a:gd name="T7" fmla="*/ 78 h 157"/>
                <a:gd name="T8" fmla="*/ 78 w 157"/>
                <a:gd name="T9" fmla="*/ 34 h 157"/>
                <a:gd name="T10" fmla="*/ 123 w 157"/>
                <a:gd name="T11" fmla="*/ 78 h 157"/>
                <a:gd name="T12" fmla="*/ 140 w 157"/>
                <a:gd name="T13" fmla="*/ 78 h 157"/>
                <a:gd name="T14" fmla="*/ 157 w 157"/>
                <a:gd name="T15" fmla="*/ 78 h 157"/>
                <a:gd name="T16" fmla="*/ 78 w 157"/>
                <a:gd name="T17" fmla="*/ 0 h 157"/>
                <a:gd name="T18" fmla="*/ 0 w 157"/>
                <a:gd name="T19" fmla="*/ 78 h 157"/>
                <a:gd name="T20" fmla="*/ 78 w 157"/>
                <a:gd name="T21" fmla="*/ 157 h 157"/>
                <a:gd name="T22" fmla="*/ 157 w 157"/>
                <a:gd name="T23" fmla="*/ 78 h 157"/>
                <a:gd name="T24" fmla="*/ 140 w 157"/>
                <a:gd name="T2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7">
                  <a:moveTo>
                    <a:pt x="140" y="78"/>
                  </a:moveTo>
                  <a:lnTo>
                    <a:pt x="123" y="78"/>
                  </a:lnTo>
                  <a:cubicBezTo>
                    <a:pt x="123" y="103"/>
                    <a:pt x="103" y="123"/>
                    <a:pt x="78" y="123"/>
                  </a:cubicBezTo>
                  <a:cubicBezTo>
                    <a:pt x="54" y="123"/>
                    <a:pt x="34" y="103"/>
                    <a:pt x="34" y="78"/>
                  </a:cubicBezTo>
                  <a:cubicBezTo>
                    <a:pt x="34" y="54"/>
                    <a:pt x="54" y="34"/>
                    <a:pt x="78" y="34"/>
                  </a:cubicBezTo>
                  <a:cubicBezTo>
                    <a:pt x="103" y="34"/>
                    <a:pt x="123" y="54"/>
                    <a:pt x="123" y="78"/>
                  </a:cubicBezTo>
                  <a:lnTo>
                    <a:pt x="140" y="78"/>
                  </a:lnTo>
                  <a:lnTo>
                    <a:pt x="157" y="78"/>
                  </a:lnTo>
                  <a:cubicBezTo>
                    <a:pt x="157" y="35"/>
                    <a:pt x="122" y="0"/>
                    <a:pt x="78" y="0"/>
                  </a:cubicBezTo>
                  <a:cubicBezTo>
                    <a:pt x="35" y="0"/>
                    <a:pt x="0" y="35"/>
                    <a:pt x="0" y="78"/>
                  </a:cubicBezTo>
                  <a:cubicBezTo>
                    <a:pt x="0" y="122"/>
                    <a:pt x="35" y="157"/>
                    <a:pt x="78" y="157"/>
                  </a:cubicBezTo>
                  <a:cubicBezTo>
                    <a:pt x="122" y="157"/>
                    <a:pt x="157" y="122"/>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1494">
              <a:extLst>
                <a:ext uri="{FF2B5EF4-FFF2-40B4-BE49-F238E27FC236}">
                  <a16:creationId xmlns:a16="http://schemas.microsoft.com/office/drawing/2014/main" id="{486F771A-B3D8-F60A-F3A0-FA5E5535EA76}"/>
                </a:ext>
              </a:extLst>
            </p:cNvPr>
            <p:cNvSpPr>
              <a:spLocks/>
            </p:cNvSpPr>
            <p:nvPr/>
          </p:nvSpPr>
          <p:spPr bwMode="auto">
            <a:xfrm>
              <a:off x="5759451" y="2301875"/>
              <a:ext cx="31750" cy="31750"/>
            </a:xfrm>
            <a:custGeom>
              <a:avLst/>
              <a:gdLst>
                <a:gd name="T0" fmla="*/ 140 w 156"/>
                <a:gd name="T1" fmla="*/ 78 h 156"/>
                <a:gd name="T2" fmla="*/ 123 w 156"/>
                <a:gd name="T3" fmla="*/ 78 h 156"/>
                <a:gd name="T4" fmla="*/ 78 w 156"/>
                <a:gd name="T5" fmla="*/ 123 h 156"/>
                <a:gd name="T6" fmla="*/ 33 w 156"/>
                <a:gd name="T7" fmla="*/ 78 h 156"/>
                <a:gd name="T8" fmla="*/ 78 w 156"/>
                <a:gd name="T9" fmla="*/ 34 h 156"/>
                <a:gd name="T10" fmla="*/ 123 w 156"/>
                <a:gd name="T11" fmla="*/ 78 h 156"/>
                <a:gd name="T12" fmla="*/ 140 w 156"/>
                <a:gd name="T13" fmla="*/ 78 h 156"/>
                <a:gd name="T14" fmla="*/ 156 w 156"/>
                <a:gd name="T15" fmla="*/ 78 h 156"/>
                <a:gd name="T16" fmla="*/ 78 w 156"/>
                <a:gd name="T17" fmla="*/ 0 h 156"/>
                <a:gd name="T18" fmla="*/ 0 w 156"/>
                <a:gd name="T19" fmla="*/ 78 h 156"/>
                <a:gd name="T20" fmla="*/ 78 w 156"/>
                <a:gd name="T21" fmla="*/ 156 h 156"/>
                <a:gd name="T22" fmla="*/ 156 w 156"/>
                <a:gd name="T23" fmla="*/ 78 h 156"/>
                <a:gd name="T24" fmla="*/ 140 w 156"/>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6">
                  <a:moveTo>
                    <a:pt x="140" y="78"/>
                  </a:moveTo>
                  <a:lnTo>
                    <a:pt x="123" y="78"/>
                  </a:lnTo>
                  <a:cubicBezTo>
                    <a:pt x="123" y="103"/>
                    <a:pt x="103" y="123"/>
                    <a:pt x="78" y="123"/>
                  </a:cubicBezTo>
                  <a:cubicBezTo>
                    <a:pt x="53" y="123"/>
                    <a:pt x="33" y="103"/>
                    <a:pt x="33" y="78"/>
                  </a:cubicBezTo>
                  <a:cubicBezTo>
                    <a:pt x="33" y="54"/>
                    <a:pt x="53" y="34"/>
                    <a:pt x="78" y="34"/>
                  </a:cubicBezTo>
                  <a:cubicBezTo>
                    <a:pt x="103" y="34"/>
                    <a:pt x="123" y="54"/>
                    <a:pt x="123" y="78"/>
                  </a:cubicBezTo>
                  <a:lnTo>
                    <a:pt x="140" y="78"/>
                  </a:lnTo>
                  <a:lnTo>
                    <a:pt x="156" y="78"/>
                  </a:lnTo>
                  <a:cubicBezTo>
                    <a:pt x="156" y="35"/>
                    <a:pt x="121" y="0"/>
                    <a:pt x="78" y="0"/>
                  </a:cubicBezTo>
                  <a:cubicBezTo>
                    <a:pt x="35" y="0"/>
                    <a:pt x="0" y="35"/>
                    <a:pt x="0" y="78"/>
                  </a:cubicBezTo>
                  <a:cubicBezTo>
                    <a:pt x="0" y="121"/>
                    <a:pt x="35" y="156"/>
                    <a:pt x="78" y="156"/>
                  </a:cubicBezTo>
                  <a:cubicBezTo>
                    <a:pt x="121" y="156"/>
                    <a:pt x="156" y="121"/>
                    <a:pt x="156"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1495">
              <a:extLst>
                <a:ext uri="{FF2B5EF4-FFF2-40B4-BE49-F238E27FC236}">
                  <a16:creationId xmlns:a16="http://schemas.microsoft.com/office/drawing/2014/main" id="{9403AD39-4D93-DD86-4223-1C25C25E3453}"/>
                </a:ext>
              </a:extLst>
            </p:cNvPr>
            <p:cNvSpPr>
              <a:spLocks/>
            </p:cNvSpPr>
            <p:nvPr/>
          </p:nvSpPr>
          <p:spPr bwMode="auto">
            <a:xfrm>
              <a:off x="5692776" y="2228850"/>
              <a:ext cx="33338" cy="33338"/>
            </a:xfrm>
            <a:custGeom>
              <a:avLst/>
              <a:gdLst>
                <a:gd name="T0" fmla="*/ 140 w 157"/>
                <a:gd name="T1" fmla="*/ 78 h 156"/>
                <a:gd name="T2" fmla="*/ 123 w 157"/>
                <a:gd name="T3" fmla="*/ 78 h 156"/>
                <a:gd name="T4" fmla="*/ 78 w 157"/>
                <a:gd name="T5" fmla="*/ 123 h 156"/>
                <a:gd name="T6" fmla="*/ 34 w 157"/>
                <a:gd name="T7" fmla="*/ 78 h 156"/>
                <a:gd name="T8" fmla="*/ 78 w 157"/>
                <a:gd name="T9" fmla="*/ 33 h 156"/>
                <a:gd name="T10" fmla="*/ 123 w 157"/>
                <a:gd name="T11" fmla="*/ 78 h 156"/>
                <a:gd name="T12" fmla="*/ 140 w 157"/>
                <a:gd name="T13" fmla="*/ 78 h 156"/>
                <a:gd name="T14" fmla="*/ 157 w 157"/>
                <a:gd name="T15" fmla="*/ 78 h 156"/>
                <a:gd name="T16" fmla="*/ 78 w 157"/>
                <a:gd name="T17" fmla="*/ 0 h 156"/>
                <a:gd name="T18" fmla="*/ 0 w 157"/>
                <a:gd name="T19" fmla="*/ 78 h 156"/>
                <a:gd name="T20" fmla="*/ 78 w 157"/>
                <a:gd name="T21" fmla="*/ 156 h 156"/>
                <a:gd name="T22" fmla="*/ 157 w 157"/>
                <a:gd name="T23" fmla="*/ 78 h 156"/>
                <a:gd name="T24" fmla="*/ 140 w 157"/>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7" y="78"/>
                  </a:lnTo>
                  <a:cubicBezTo>
                    <a:pt x="157" y="35"/>
                    <a:pt x="122" y="0"/>
                    <a:pt x="78" y="0"/>
                  </a:cubicBezTo>
                  <a:cubicBezTo>
                    <a:pt x="35" y="0"/>
                    <a:pt x="0" y="35"/>
                    <a:pt x="0" y="78"/>
                  </a:cubicBezTo>
                  <a:cubicBezTo>
                    <a:pt x="0" y="121"/>
                    <a:pt x="35" y="156"/>
                    <a:pt x="78" y="156"/>
                  </a:cubicBezTo>
                  <a:cubicBezTo>
                    <a:pt x="122" y="156"/>
                    <a:pt x="157" y="121"/>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1496">
              <a:extLst>
                <a:ext uri="{FF2B5EF4-FFF2-40B4-BE49-F238E27FC236}">
                  <a16:creationId xmlns:a16="http://schemas.microsoft.com/office/drawing/2014/main" id="{D3950643-5F97-F4BC-7BCA-E93169BF9126}"/>
                </a:ext>
              </a:extLst>
            </p:cNvPr>
            <p:cNvSpPr>
              <a:spLocks/>
            </p:cNvSpPr>
            <p:nvPr/>
          </p:nvSpPr>
          <p:spPr bwMode="auto">
            <a:xfrm>
              <a:off x="5821363" y="2211388"/>
              <a:ext cx="31750" cy="33338"/>
            </a:xfrm>
            <a:custGeom>
              <a:avLst/>
              <a:gdLst>
                <a:gd name="T0" fmla="*/ 140 w 156"/>
                <a:gd name="T1" fmla="*/ 78 h 156"/>
                <a:gd name="T2" fmla="*/ 123 w 156"/>
                <a:gd name="T3" fmla="*/ 78 h 156"/>
                <a:gd name="T4" fmla="*/ 78 w 156"/>
                <a:gd name="T5" fmla="*/ 123 h 156"/>
                <a:gd name="T6" fmla="*/ 34 w 156"/>
                <a:gd name="T7" fmla="*/ 78 h 156"/>
                <a:gd name="T8" fmla="*/ 78 w 156"/>
                <a:gd name="T9" fmla="*/ 33 h 156"/>
                <a:gd name="T10" fmla="*/ 123 w 156"/>
                <a:gd name="T11" fmla="*/ 78 h 156"/>
                <a:gd name="T12" fmla="*/ 140 w 156"/>
                <a:gd name="T13" fmla="*/ 78 h 156"/>
                <a:gd name="T14" fmla="*/ 156 w 156"/>
                <a:gd name="T15" fmla="*/ 78 h 156"/>
                <a:gd name="T16" fmla="*/ 78 w 156"/>
                <a:gd name="T17" fmla="*/ 0 h 156"/>
                <a:gd name="T18" fmla="*/ 0 w 156"/>
                <a:gd name="T19" fmla="*/ 78 h 156"/>
                <a:gd name="T20" fmla="*/ 78 w 156"/>
                <a:gd name="T21" fmla="*/ 156 h 156"/>
                <a:gd name="T22" fmla="*/ 156 w 156"/>
                <a:gd name="T23" fmla="*/ 78 h 156"/>
                <a:gd name="T24" fmla="*/ 140 w 156"/>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6" y="78"/>
                  </a:lnTo>
                  <a:cubicBezTo>
                    <a:pt x="156" y="35"/>
                    <a:pt x="121" y="0"/>
                    <a:pt x="78" y="0"/>
                  </a:cubicBezTo>
                  <a:cubicBezTo>
                    <a:pt x="35" y="0"/>
                    <a:pt x="0" y="35"/>
                    <a:pt x="0" y="78"/>
                  </a:cubicBezTo>
                  <a:cubicBezTo>
                    <a:pt x="0" y="121"/>
                    <a:pt x="35" y="156"/>
                    <a:pt x="78" y="156"/>
                  </a:cubicBezTo>
                  <a:cubicBezTo>
                    <a:pt x="121" y="156"/>
                    <a:pt x="156" y="121"/>
                    <a:pt x="156"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1497">
              <a:extLst>
                <a:ext uri="{FF2B5EF4-FFF2-40B4-BE49-F238E27FC236}">
                  <a16:creationId xmlns:a16="http://schemas.microsoft.com/office/drawing/2014/main" id="{B5F098A7-DA02-E9C1-332C-AE3BBBD7D65C}"/>
                </a:ext>
              </a:extLst>
            </p:cNvPr>
            <p:cNvSpPr>
              <a:spLocks/>
            </p:cNvSpPr>
            <p:nvPr/>
          </p:nvSpPr>
          <p:spPr bwMode="auto">
            <a:xfrm>
              <a:off x="5700713" y="2162175"/>
              <a:ext cx="31750" cy="31750"/>
            </a:xfrm>
            <a:custGeom>
              <a:avLst/>
              <a:gdLst>
                <a:gd name="T0" fmla="*/ 140 w 157"/>
                <a:gd name="T1" fmla="*/ 78 h 156"/>
                <a:gd name="T2" fmla="*/ 123 w 157"/>
                <a:gd name="T3" fmla="*/ 78 h 156"/>
                <a:gd name="T4" fmla="*/ 78 w 157"/>
                <a:gd name="T5" fmla="*/ 123 h 156"/>
                <a:gd name="T6" fmla="*/ 34 w 157"/>
                <a:gd name="T7" fmla="*/ 78 h 156"/>
                <a:gd name="T8" fmla="*/ 78 w 157"/>
                <a:gd name="T9" fmla="*/ 33 h 156"/>
                <a:gd name="T10" fmla="*/ 123 w 157"/>
                <a:gd name="T11" fmla="*/ 78 h 156"/>
                <a:gd name="T12" fmla="*/ 140 w 157"/>
                <a:gd name="T13" fmla="*/ 78 h 156"/>
                <a:gd name="T14" fmla="*/ 157 w 157"/>
                <a:gd name="T15" fmla="*/ 78 h 156"/>
                <a:gd name="T16" fmla="*/ 78 w 157"/>
                <a:gd name="T17" fmla="*/ 0 h 156"/>
                <a:gd name="T18" fmla="*/ 0 w 157"/>
                <a:gd name="T19" fmla="*/ 78 h 156"/>
                <a:gd name="T20" fmla="*/ 78 w 157"/>
                <a:gd name="T21" fmla="*/ 156 h 156"/>
                <a:gd name="T22" fmla="*/ 157 w 157"/>
                <a:gd name="T23" fmla="*/ 78 h 156"/>
                <a:gd name="T24" fmla="*/ 140 w 157"/>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7" y="78"/>
                  </a:lnTo>
                  <a:cubicBezTo>
                    <a:pt x="156" y="35"/>
                    <a:pt x="122" y="0"/>
                    <a:pt x="78" y="0"/>
                  </a:cubicBezTo>
                  <a:cubicBezTo>
                    <a:pt x="35" y="0"/>
                    <a:pt x="0" y="35"/>
                    <a:pt x="0" y="78"/>
                  </a:cubicBezTo>
                  <a:cubicBezTo>
                    <a:pt x="0" y="121"/>
                    <a:pt x="35" y="156"/>
                    <a:pt x="78" y="156"/>
                  </a:cubicBezTo>
                  <a:cubicBezTo>
                    <a:pt x="122" y="156"/>
                    <a:pt x="156" y="121"/>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1498">
              <a:extLst>
                <a:ext uri="{FF2B5EF4-FFF2-40B4-BE49-F238E27FC236}">
                  <a16:creationId xmlns:a16="http://schemas.microsoft.com/office/drawing/2014/main" id="{D2174FD5-F981-A2D3-FC01-D9790AC5B4AF}"/>
                </a:ext>
              </a:extLst>
            </p:cNvPr>
            <p:cNvSpPr>
              <a:spLocks/>
            </p:cNvSpPr>
            <p:nvPr/>
          </p:nvSpPr>
          <p:spPr bwMode="auto">
            <a:xfrm>
              <a:off x="5759451" y="2189163"/>
              <a:ext cx="30163" cy="30163"/>
            </a:xfrm>
            <a:custGeom>
              <a:avLst/>
              <a:gdLst>
                <a:gd name="T0" fmla="*/ 130 w 146"/>
                <a:gd name="T1" fmla="*/ 73 h 147"/>
                <a:gd name="T2" fmla="*/ 113 w 146"/>
                <a:gd name="T3" fmla="*/ 73 h 147"/>
                <a:gd name="T4" fmla="*/ 73 w 146"/>
                <a:gd name="T5" fmla="*/ 113 h 147"/>
                <a:gd name="T6" fmla="*/ 33 w 146"/>
                <a:gd name="T7" fmla="*/ 73 h 147"/>
                <a:gd name="T8" fmla="*/ 73 w 146"/>
                <a:gd name="T9" fmla="*/ 34 h 147"/>
                <a:gd name="T10" fmla="*/ 113 w 146"/>
                <a:gd name="T11" fmla="*/ 73 h 147"/>
                <a:gd name="T12" fmla="*/ 130 w 146"/>
                <a:gd name="T13" fmla="*/ 73 h 147"/>
                <a:gd name="T14" fmla="*/ 146 w 146"/>
                <a:gd name="T15" fmla="*/ 73 h 147"/>
                <a:gd name="T16" fmla="*/ 73 w 146"/>
                <a:gd name="T17" fmla="*/ 0 h 147"/>
                <a:gd name="T18" fmla="*/ 0 w 146"/>
                <a:gd name="T19" fmla="*/ 73 h 147"/>
                <a:gd name="T20" fmla="*/ 73 w 146"/>
                <a:gd name="T21" fmla="*/ 147 h 147"/>
                <a:gd name="T22" fmla="*/ 146 w 146"/>
                <a:gd name="T23" fmla="*/ 73 h 147"/>
                <a:gd name="T24" fmla="*/ 130 w 146"/>
                <a:gd name="T2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47">
                  <a:moveTo>
                    <a:pt x="130" y="73"/>
                  </a:moveTo>
                  <a:lnTo>
                    <a:pt x="113" y="73"/>
                  </a:lnTo>
                  <a:cubicBezTo>
                    <a:pt x="113" y="95"/>
                    <a:pt x="95" y="113"/>
                    <a:pt x="73" y="113"/>
                  </a:cubicBezTo>
                  <a:cubicBezTo>
                    <a:pt x="51" y="113"/>
                    <a:pt x="33" y="95"/>
                    <a:pt x="33" y="73"/>
                  </a:cubicBezTo>
                  <a:cubicBezTo>
                    <a:pt x="33" y="51"/>
                    <a:pt x="51" y="34"/>
                    <a:pt x="73" y="34"/>
                  </a:cubicBezTo>
                  <a:cubicBezTo>
                    <a:pt x="95" y="34"/>
                    <a:pt x="113" y="51"/>
                    <a:pt x="113" y="73"/>
                  </a:cubicBezTo>
                  <a:lnTo>
                    <a:pt x="130" y="73"/>
                  </a:lnTo>
                  <a:lnTo>
                    <a:pt x="146" y="73"/>
                  </a:lnTo>
                  <a:cubicBezTo>
                    <a:pt x="146" y="33"/>
                    <a:pt x="114" y="0"/>
                    <a:pt x="73" y="0"/>
                  </a:cubicBezTo>
                  <a:cubicBezTo>
                    <a:pt x="33" y="0"/>
                    <a:pt x="0" y="33"/>
                    <a:pt x="0" y="73"/>
                  </a:cubicBezTo>
                  <a:cubicBezTo>
                    <a:pt x="0" y="114"/>
                    <a:pt x="33" y="147"/>
                    <a:pt x="73" y="147"/>
                  </a:cubicBezTo>
                  <a:cubicBezTo>
                    <a:pt x="114" y="147"/>
                    <a:pt x="146" y="114"/>
                    <a:pt x="146" y="73"/>
                  </a:cubicBezTo>
                  <a:lnTo>
                    <a:pt x="130"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1499">
              <a:extLst>
                <a:ext uri="{FF2B5EF4-FFF2-40B4-BE49-F238E27FC236}">
                  <a16:creationId xmlns:a16="http://schemas.microsoft.com/office/drawing/2014/main" id="{CEB0AD18-6BB2-DDC2-0E14-A3A4F288EB80}"/>
                </a:ext>
              </a:extLst>
            </p:cNvPr>
            <p:cNvSpPr>
              <a:spLocks/>
            </p:cNvSpPr>
            <p:nvPr/>
          </p:nvSpPr>
          <p:spPr bwMode="auto">
            <a:xfrm>
              <a:off x="5724526" y="2182813"/>
              <a:ext cx="41275" cy="20638"/>
            </a:xfrm>
            <a:custGeom>
              <a:avLst/>
              <a:gdLst>
                <a:gd name="T0" fmla="*/ 0 w 197"/>
                <a:gd name="T1" fmla="*/ 31 h 105"/>
                <a:gd name="T2" fmla="*/ 185 w 197"/>
                <a:gd name="T3" fmla="*/ 105 h 105"/>
                <a:gd name="T4" fmla="*/ 197 w 197"/>
                <a:gd name="T5" fmla="*/ 75 h 105"/>
                <a:gd name="T6" fmla="*/ 13 w 197"/>
                <a:gd name="T7" fmla="*/ 0 h 105"/>
              </a:gdLst>
              <a:ahLst/>
              <a:cxnLst>
                <a:cxn ang="0">
                  <a:pos x="T0" y="T1"/>
                </a:cxn>
                <a:cxn ang="0">
                  <a:pos x="T2" y="T3"/>
                </a:cxn>
                <a:cxn ang="0">
                  <a:pos x="T4" y="T5"/>
                </a:cxn>
                <a:cxn ang="0">
                  <a:pos x="T6" y="T7"/>
                </a:cxn>
              </a:cxnLst>
              <a:rect l="0" t="0" r="r" b="b"/>
              <a:pathLst>
                <a:path w="197" h="105">
                  <a:moveTo>
                    <a:pt x="0" y="31"/>
                  </a:moveTo>
                  <a:lnTo>
                    <a:pt x="185" y="105"/>
                  </a:lnTo>
                  <a:lnTo>
                    <a:pt x="197" y="75"/>
                  </a:lnTo>
                  <a:lnTo>
                    <a:pt x="1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1500">
              <a:extLst>
                <a:ext uri="{FF2B5EF4-FFF2-40B4-BE49-F238E27FC236}">
                  <a16:creationId xmlns:a16="http://schemas.microsoft.com/office/drawing/2014/main" id="{63B31CBF-A92E-1DCD-C442-8F5F1A600318}"/>
                </a:ext>
              </a:extLst>
            </p:cNvPr>
            <p:cNvSpPr>
              <a:spLocks/>
            </p:cNvSpPr>
            <p:nvPr/>
          </p:nvSpPr>
          <p:spPr bwMode="auto">
            <a:xfrm>
              <a:off x="5710238" y="2190750"/>
              <a:ext cx="9525" cy="42863"/>
            </a:xfrm>
            <a:custGeom>
              <a:avLst/>
              <a:gdLst>
                <a:gd name="T0" fmla="*/ 33 w 48"/>
                <a:gd name="T1" fmla="*/ 214 h 214"/>
                <a:gd name="T2" fmla="*/ 48 w 48"/>
                <a:gd name="T3" fmla="*/ 2 h 214"/>
                <a:gd name="T4" fmla="*/ 15 w 48"/>
                <a:gd name="T5" fmla="*/ 0 h 214"/>
                <a:gd name="T6" fmla="*/ 0 w 48"/>
                <a:gd name="T7" fmla="*/ 211 h 214"/>
              </a:gdLst>
              <a:ahLst/>
              <a:cxnLst>
                <a:cxn ang="0">
                  <a:pos x="T0" y="T1"/>
                </a:cxn>
                <a:cxn ang="0">
                  <a:pos x="T2" y="T3"/>
                </a:cxn>
                <a:cxn ang="0">
                  <a:pos x="T4" y="T5"/>
                </a:cxn>
                <a:cxn ang="0">
                  <a:pos x="T6" y="T7"/>
                </a:cxn>
              </a:cxnLst>
              <a:rect l="0" t="0" r="r" b="b"/>
              <a:pathLst>
                <a:path w="48" h="214">
                  <a:moveTo>
                    <a:pt x="33" y="214"/>
                  </a:moveTo>
                  <a:lnTo>
                    <a:pt x="48" y="2"/>
                  </a:lnTo>
                  <a:lnTo>
                    <a:pt x="15" y="0"/>
                  </a:lnTo>
                  <a:lnTo>
                    <a:pt x="0" y="21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1501">
              <a:extLst>
                <a:ext uri="{FF2B5EF4-FFF2-40B4-BE49-F238E27FC236}">
                  <a16:creationId xmlns:a16="http://schemas.microsoft.com/office/drawing/2014/main" id="{6DBE58E9-8370-9180-D9FF-881749C8A277}"/>
                </a:ext>
              </a:extLst>
            </p:cNvPr>
            <p:cNvSpPr>
              <a:spLocks/>
            </p:cNvSpPr>
            <p:nvPr/>
          </p:nvSpPr>
          <p:spPr bwMode="auto">
            <a:xfrm>
              <a:off x="5688013" y="2254250"/>
              <a:ext cx="19050" cy="26988"/>
            </a:xfrm>
            <a:custGeom>
              <a:avLst/>
              <a:gdLst>
                <a:gd name="T0" fmla="*/ 30 w 92"/>
                <a:gd name="T1" fmla="*/ 129 h 129"/>
                <a:gd name="T2" fmla="*/ 92 w 92"/>
                <a:gd name="T3" fmla="*/ 16 h 129"/>
                <a:gd name="T4" fmla="*/ 62 w 92"/>
                <a:gd name="T5" fmla="*/ 0 h 129"/>
                <a:gd name="T6" fmla="*/ 0 w 92"/>
                <a:gd name="T7" fmla="*/ 113 h 129"/>
              </a:gdLst>
              <a:ahLst/>
              <a:cxnLst>
                <a:cxn ang="0">
                  <a:pos x="T0" y="T1"/>
                </a:cxn>
                <a:cxn ang="0">
                  <a:pos x="T2" y="T3"/>
                </a:cxn>
                <a:cxn ang="0">
                  <a:pos x="T4" y="T5"/>
                </a:cxn>
                <a:cxn ang="0">
                  <a:pos x="T6" y="T7"/>
                </a:cxn>
              </a:cxnLst>
              <a:rect l="0" t="0" r="r" b="b"/>
              <a:pathLst>
                <a:path w="92" h="129">
                  <a:moveTo>
                    <a:pt x="30" y="129"/>
                  </a:moveTo>
                  <a:lnTo>
                    <a:pt x="92" y="16"/>
                  </a:lnTo>
                  <a:lnTo>
                    <a:pt x="62" y="0"/>
                  </a:lnTo>
                  <a:lnTo>
                    <a:pt x="0" y="11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1" name="Freeform 1502">
              <a:extLst>
                <a:ext uri="{FF2B5EF4-FFF2-40B4-BE49-F238E27FC236}">
                  <a16:creationId xmlns:a16="http://schemas.microsoft.com/office/drawing/2014/main" id="{E4571001-C91A-3679-4C12-0DD56EC6A85C}"/>
                </a:ext>
              </a:extLst>
            </p:cNvPr>
            <p:cNvSpPr>
              <a:spLocks/>
            </p:cNvSpPr>
            <p:nvPr/>
          </p:nvSpPr>
          <p:spPr bwMode="auto">
            <a:xfrm>
              <a:off x="5778501" y="2233613"/>
              <a:ext cx="55563" cy="77788"/>
            </a:xfrm>
            <a:custGeom>
              <a:avLst/>
              <a:gdLst>
                <a:gd name="T0" fmla="*/ 247 w 274"/>
                <a:gd name="T1" fmla="*/ 0 h 375"/>
                <a:gd name="T2" fmla="*/ 0 w 274"/>
                <a:gd name="T3" fmla="*/ 356 h 375"/>
                <a:gd name="T4" fmla="*/ 28 w 274"/>
                <a:gd name="T5" fmla="*/ 375 h 375"/>
                <a:gd name="T6" fmla="*/ 274 w 274"/>
                <a:gd name="T7" fmla="*/ 19 h 375"/>
              </a:gdLst>
              <a:ahLst/>
              <a:cxnLst>
                <a:cxn ang="0">
                  <a:pos x="T0" y="T1"/>
                </a:cxn>
                <a:cxn ang="0">
                  <a:pos x="T2" y="T3"/>
                </a:cxn>
                <a:cxn ang="0">
                  <a:pos x="T4" y="T5"/>
                </a:cxn>
                <a:cxn ang="0">
                  <a:pos x="T6" y="T7"/>
                </a:cxn>
              </a:cxnLst>
              <a:rect l="0" t="0" r="r" b="b"/>
              <a:pathLst>
                <a:path w="274" h="375">
                  <a:moveTo>
                    <a:pt x="247" y="0"/>
                  </a:moveTo>
                  <a:lnTo>
                    <a:pt x="0" y="356"/>
                  </a:lnTo>
                  <a:lnTo>
                    <a:pt x="28" y="375"/>
                  </a:lnTo>
                  <a:lnTo>
                    <a:pt x="274" y="1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1503">
              <a:extLst>
                <a:ext uri="{FF2B5EF4-FFF2-40B4-BE49-F238E27FC236}">
                  <a16:creationId xmlns:a16="http://schemas.microsoft.com/office/drawing/2014/main" id="{219BB014-C9C3-7DA4-587F-D465656393A5}"/>
                </a:ext>
              </a:extLst>
            </p:cNvPr>
            <p:cNvSpPr>
              <a:spLocks/>
            </p:cNvSpPr>
            <p:nvPr/>
          </p:nvSpPr>
          <p:spPr bwMode="auto">
            <a:xfrm>
              <a:off x="5784851" y="2205038"/>
              <a:ext cx="41275" cy="22225"/>
            </a:xfrm>
            <a:custGeom>
              <a:avLst/>
              <a:gdLst>
                <a:gd name="T0" fmla="*/ 0 w 204"/>
                <a:gd name="T1" fmla="*/ 31 h 108"/>
                <a:gd name="T2" fmla="*/ 192 w 204"/>
                <a:gd name="T3" fmla="*/ 108 h 108"/>
                <a:gd name="T4" fmla="*/ 204 w 204"/>
                <a:gd name="T5" fmla="*/ 77 h 108"/>
                <a:gd name="T6" fmla="*/ 13 w 204"/>
                <a:gd name="T7" fmla="*/ 0 h 108"/>
              </a:gdLst>
              <a:ahLst/>
              <a:cxnLst>
                <a:cxn ang="0">
                  <a:pos x="T0" y="T1"/>
                </a:cxn>
                <a:cxn ang="0">
                  <a:pos x="T2" y="T3"/>
                </a:cxn>
                <a:cxn ang="0">
                  <a:pos x="T4" y="T5"/>
                </a:cxn>
                <a:cxn ang="0">
                  <a:pos x="T6" y="T7"/>
                </a:cxn>
              </a:cxnLst>
              <a:rect l="0" t="0" r="r" b="b"/>
              <a:pathLst>
                <a:path w="204" h="108">
                  <a:moveTo>
                    <a:pt x="0" y="31"/>
                  </a:moveTo>
                  <a:lnTo>
                    <a:pt x="192" y="108"/>
                  </a:lnTo>
                  <a:lnTo>
                    <a:pt x="204" y="77"/>
                  </a:lnTo>
                  <a:lnTo>
                    <a:pt x="1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1504">
              <a:extLst>
                <a:ext uri="{FF2B5EF4-FFF2-40B4-BE49-F238E27FC236}">
                  <a16:creationId xmlns:a16="http://schemas.microsoft.com/office/drawing/2014/main" id="{BB553331-4380-E27C-1E44-70F9E590B6CC}"/>
                </a:ext>
              </a:extLst>
            </p:cNvPr>
            <p:cNvSpPr>
              <a:spLocks/>
            </p:cNvSpPr>
            <p:nvPr/>
          </p:nvSpPr>
          <p:spPr bwMode="auto">
            <a:xfrm>
              <a:off x="5681663" y="2214563"/>
              <a:ext cx="92075" cy="179388"/>
            </a:xfrm>
            <a:custGeom>
              <a:avLst/>
              <a:gdLst>
                <a:gd name="T0" fmla="*/ 0 w 58"/>
                <a:gd name="T1" fmla="*/ 56 h 113"/>
                <a:gd name="T2" fmla="*/ 10 w 58"/>
                <a:gd name="T3" fmla="*/ 112 h 113"/>
                <a:gd name="T4" fmla="*/ 12 w 58"/>
                <a:gd name="T5" fmla="*/ 112 h 113"/>
                <a:gd name="T6" fmla="*/ 13 w 58"/>
                <a:gd name="T7" fmla="*/ 113 h 113"/>
                <a:gd name="T8" fmla="*/ 58 w 58"/>
                <a:gd name="T9" fmla="*/ 1 h 113"/>
                <a:gd name="T10" fmla="*/ 54 w 58"/>
                <a:gd name="T11" fmla="*/ 0 h 113"/>
                <a:gd name="T12" fmla="*/ 10 w 58"/>
                <a:gd name="T13" fmla="*/ 109 h 113"/>
                <a:gd name="T14" fmla="*/ 12 w 58"/>
                <a:gd name="T15" fmla="*/ 110 h 113"/>
                <a:gd name="T16" fmla="*/ 12 w 58"/>
                <a:gd name="T17" fmla="*/ 108 h 113"/>
                <a:gd name="T18" fmla="*/ 12 w 58"/>
                <a:gd name="T19" fmla="*/ 108 h 113"/>
                <a:gd name="T20" fmla="*/ 12 w 58"/>
                <a:gd name="T21" fmla="*/ 110 h 113"/>
                <a:gd name="T22" fmla="*/ 14 w 58"/>
                <a:gd name="T23" fmla="*/ 110 h 113"/>
                <a:gd name="T24" fmla="*/ 4 w 58"/>
                <a:gd name="T25" fmla="*/ 56 h 113"/>
                <a:gd name="T26" fmla="*/ 0 w 58"/>
                <a:gd name="T27"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13">
                  <a:moveTo>
                    <a:pt x="0" y="56"/>
                  </a:moveTo>
                  <a:lnTo>
                    <a:pt x="10" y="112"/>
                  </a:lnTo>
                  <a:lnTo>
                    <a:pt x="12" y="112"/>
                  </a:lnTo>
                  <a:lnTo>
                    <a:pt x="13" y="113"/>
                  </a:lnTo>
                  <a:lnTo>
                    <a:pt x="58" y="1"/>
                  </a:lnTo>
                  <a:lnTo>
                    <a:pt x="54" y="0"/>
                  </a:lnTo>
                  <a:lnTo>
                    <a:pt x="10" y="109"/>
                  </a:lnTo>
                  <a:lnTo>
                    <a:pt x="12" y="110"/>
                  </a:lnTo>
                  <a:lnTo>
                    <a:pt x="12" y="108"/>
                  </a:lnTo>
                  <a:lnTo>
                    <a:pt x="12" y="108"/>
                  </a:lnTo>
                  <a:lnTo>
                    <a:pt x="12" y="110"/>
                  </a:lnTo>
                  <a:lnTo>
                    <a:pt x="14" y="110"/>
                  </a:lnTo>
                  <a:lnTo>
                    <a:pt x="4" y="56"/>
                  </a:lnTo>
                  <a:lnTo>
                    <a:pt x="0"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1505">
              <a:extLst>
                <a:ext uri="{FF2B5EF4-FFF2-40B4-BE49-F238E27FC236}">
                  <a16:creationId xmlns:a16="http://schemas.microsoft.com/office/drawing/2014/main" id="{F9466689-90E0-DE15-A984-E84529192976}"/>
                </a:ext>
              </a:extLst>
            </p:cNvPr>
            <p:cNvSpPr>
              <a:spLocks/>
            </p:cNvSpPr>
            <p:nvPr/>
          </p:nvSpPr>
          <p:spPr bwMode="auto">
            <a:xfrm>
              <a:off x="5697538" y="2324100"/>
              <a:ext cx="71438" cy="68263"/>
            </a:xfrm>
            <a:custGeom>
              <a:avLst/>
              <a:gdLst>
                <a:gd name="T0" fmla="*/ 319 w 343"/>
                <a:gd name="T1" fmla="*/ 0 h 332"/>
                <a:gd name="T2" fmla="*/ 0 w 343"/>
                <a:gd name="T3" fmla="*/ 308 h 332"/>
                <a:gd name="T4" fmla="*/ 23 w 343"/>
                <a:gd name="T5" fmla="*/ 332 h 332"/>
                <a:gd name="T6" fmla="*/ 343 w 343"/>
                <a:gd name="T7" fmla="*/ 24 h 332"/>
              </a:gdLst>
              <a:ahLst/>
              <a:cxnLst>
                <a:cxn ang="0">
                  <a:pos x="T0" y="T1"/>
                </a:cxn>
                <a:cxn ang="0">
                  <a:pos x="T2" y="T3"/>
                </a:cxn>
                <a:cxn ang="0">
                  <a:pos x="T4" y="T5"/>
                </a:cxn>
                <a:cxn ang="0">
                  <a:pos x="T6" y="T7"/>
                </a:cxn>
              </a:cxnLst>
              <a:rect l="0" t="0" r="r" b="b"/>
              <a:pathLst>
                <a:path w="343" h="332">
                  <a:moveTo>
                    <a:pt x="319" y="0"/>
                  </a:moveTo>
                  <a:lnTo>
                    <a:pt x="0" y="308"/>
                  </a:lnTo>
                  <a:lnTo>
                    <a:pt x="23" y="332"/>
                  </a:lnTo>
                  <a:lnTo>
                    <a:pt x="343" y="2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1506">
              <a:extLst>
                <a:ext uri="{FF2B5EF4-FFF2-40B4-BE49-F238E27FC236}">
                  <a16:creationId xmlns:a16="http://schemas.microsoft.com/office/drawing/2014/main" id="{A72A341E-1B45-F508-4092-083F1D43FE05}"/>
                </a:ext>
              </a:extLst>
            </p:cNvPr>
            <p:cNvSpPr>
              <a:spLocks/>
            </p:cNvSpPr>
            <p:nvPr/>
          </p:nvSpPr>
          <p:spPr bwMode="auto">
            <a:xfrm>
              <a:off x="5719763" y="2247900"/>
              <a:ext cx="163513" cy="73025"/>
            </a:xfrm>
            <a:custGeom>
              <a:avLst/>
              <a:gdLst>
                <a:gd name="T0" fmla="*/ 43 w 103"/>
                <a:gd name="T1" fmla="*/ 46 h 46"/>
                <a:gd name="T2" fmla="*/ 103 w 103"/>
                <a:gd name="T3" fmla="*/ 45 h 46"/>
                <a:gd name="T4" fmla="*/ 103 w 103"/>
                <a:gd name="T5" fmla="*/ 43 h 46"/>
                <a:gd name="T6" fmla="*/ 103 w 103"/>
                <a:gd name="T7" fmla="*/ 42 h 46"/>
                <a:gd name="T8" fmla="*/ 2 w 103"/>
                <a:gd name="T9" fmla="*/ 0 h 46"/>
                <a:gd name="T10" fmla="*/ 0 w 103"/>
                <a:gd name="T11" fmla="*/ 4 h 46"/>
                <a:gd name="T12" fmla="*/ 100 w 103"/>
                <a:gd name="T13" fmla="*/ 45 h 46"/>
                <a:gd name="T14" fmla="*/ 101 w 103"/>
                <a:gd name="T15" fmla="*/ 43 h 46"/>
                <a:gd name="T16" fmla="*/ 99 w 103"/>
                <a:gd name="T17" fmla="*/ 43 h 46"/>
                <a:gd name="T18" fmla="*/ 99 w 103"/>
                <a:gd name="T19" fmla="*/ 43 h 46"/>
                <a:gd name="T20" fmla="*/ 101 w 103"/>
                <a:gd name="T21" fmla="*/ 43 h 46"/>
                <a:gd name="T22" fmla="*/ 101 w 103"/>
                <a:gd name="T23" fmla="*/ 41 h 46"/>
                <a:gd name="T24" fmla="*/ 43 w 103"/>
                <a:gd name="T25" fmla="*/ 42 h 46"/>
                <a:gd name="T26" fmla="*/ 43 w 103"/>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46">
                  <a:moveTo>
                    <a:pt x="43" y="46"/>
                  </a:moveTo>
                  <a:lnTo>
                    <a:pt x="103" y="45"/>
                  </a:lnTo>
                  <a:lnTo>
                    <a:pt x="103" y="43"/>
                  </a:lnTo>
                  <a:lnTo>
                    <a:pt x="103" y="42"/>
                  </a:lnTo>
                  <a:lnTo>
                    <a:pt x="2" y="0"/>
                  </a:lnTo>
                  <a:lnTo>
                    <a:pt x="0" y="4"/>
                  </a:lnTo>
                  <a:lnTo>
                    <a:pt x="100" y="45"/>
                  </a:lnTo>
                  <a:lnTo>
                    <a:pt x="101" y="43"/>
                  </a:lnTo>
                  <a:lnTo>
                    <a:pt x="99" y="43"/>
                  </a:lnTo>
                  <a:lnTo>
                    <a:pt x="99" y="43"/>
                  </a:lnTo>
                  <a:lnTo>
                    <a:pt x="101" y="43"/>
                  </a:lnTo>
                  <a:lnTo>
                    <a:pt x="101" y="41"/>
                  </a:lnTo>
                  <a:lnTo>
                    <a:pt x="43" y="42"/>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1507">
              <a:extLst>
                <a:ext uri="{FF2B5EF4-FFF2-40B4-BE49-F238E27FC236}">
                  <a16:creationId xmlns:a16="http://schemas.microsoft.com/office/drawing/2014/main" id="{42F582BE-F5C5-E786-C17F-A7E06F7E0E9A}"/>
                </a:ext>
              </a:extLst>
            </p:cNvPr>
            <p:cNvSpPr>
              <a:spLocks/>
            </p:cNvSpPr>
            <p:nvPr/>
          </p:nvSpPr>
          <p:spPr bwMode="auto">
            <a:xfrm>
              <a:off x="5838826" y="2238375"/>
              <a:ext cx="42863" cy="77788"/>
            </a:xfrm>
            <a:custGeom>
              <a:avLst/>
              <a:gdLst>
                <a:gd name="T0" fmla="*/ 0 w 208"/>
                <a:gd name="T1" fmla="*/ 14 h 378"/>
                <a:gd name="T2" fmla="*/ 178 w 208"/>
                <a:gd name="T3" fmla="*/ 378 h 378"/>
                <a:gd name="T4" fmla="*/ 208 w 208"/>
                <a:gd name="T5" fmla="*/ 363 h 378"/>
                <a:gd name="T6" fmla="*/ 30 w 208"/>
                <a:gd name="T7" fmla="*/ 0 h 378"/>
              </a:gdLst>
              <a:ahLst/>
              <a:cxnLst>
                <a:cxn ang="0">
                  <a:pos x="T0" y="T1"/>
                </a:cxn>
                <a:cxn ang="0">
                  <a:pos x="T2" y="T3"/>
                </a:cxn>
                <a:cxn ang="0">
                  <a:pos x="T4" y="T5"/>
                </a:cxn>
                <a:cxn ang="0">
                  <a:pos x="T6" y="T7"/>
                </a:cxn>
              </a:cxnLst>
              <a:rect l="0" t="0" r="r" b="b"/>
              <a:pathLst>
                <a:path w="208" h="378">
                  <a:moveTo>
                    <a:pt x="0" y="14"/>
                  </a:moveTo>
                  <a:lnTo>
                    <a:pt x="178" y="378"/>
                  </a:lnTo>
                  <a:lnTo>
                    <a:pt x="208" y="363"/>
                  </a:lnTo>
                  <a:lnTo>
                    <a:pt x="3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1508">
              <a:extLst>
                <a:ext uri="{FF2B5EF4-FFF2-40B4-BE49-F238E27FC236}">
                  <a16:creationId xmlns:a16="http://schemas.microsoft.com/office/drawing/2014/main" id="{108C497B-219F-9591-F842-13FA7FE61F60}"/>
                </a:ext>
              </a:extLst>
            </p:cNvPr>
            <p:cNvSpPr>
              <a:spLocks/>
            </p:cNvSpPr>
            <p:nvPr/>
          </p:nvSpPr>
          <p:spPr bwMode="auto">
            <a:xfrm>
              <a:off x="5726113" y="2132013"/>
              <a:ext cx="109538" cy="85725"/>
            </a:xfrm>
            <a:custGeom>
              <a:avLst/>
              <a:gdLst>
                <a:gd name="T0" fmla="*/ 15 w 537"/>
                <a:gd name="T1" fmla="*/ 214 h 418"/>
                <a:gd name="T2" fmla="*/ 389 w 537"/>
                <a:gd name="T3" fmla="*/ 32 h 418"/>
                <a:gd name="T4" fmla="*/ 389 w 537"/>
                <a:gd name="T5" fmla="*/ 32 h 418"/>
                <a:gd name="T6" fmla="*/ 383 w 537"/>
                <a:gd name="T7" fmla="*/ 20 h 418"/>
                <a:gd name="T8" fmla="*/ 383 w 537"/>
                <a:gd name="T9" fmla="*/ 34 h 418"/>
                <a:gd name="T10" fmla="*/ 389 w 537"/>
                <a:gd name="T11" fmla="*/ 32 h 418"/>
                <a:gd name="T12" fmla="*/ 383 w 537"/>
                <a:gd name="T13" fmla="*/ 20 h 418"/>
                <a:gd name="T14" fmla="*/ 383 w 537"/>
                <a:gd name="T15" fmla="*/ 34 h 418"/>
                <a:gd name="T16" fmla="*/ 383 w 537"/>
                <a:gd name="T17" fmla="*/ 20 h 418"/>
                <a:gd name="T18" fmla="*/ 371 w 537"/>
                <a:gd name="T19" fmla="*/ 25 h 418"/>
                <a:gd name="T20" fmla="*/ 383 w 537"/>
                <a:gd name="T21" fmla="*/ 34 h 418"/>
                <a:gd name="T22" fmla="*/ 383 w 537"/>
                <a:gd name="T23" fmla="*/ 20 h 418"/>
                <a:gd name="T24" fmla="*/ 371 w 537"/>
                <a:gd name="T25" fmla="*/ 25 h 418"/>
                <a:gd name="T26" fmla="*/ 370 w 537"/>
                <a:gd name="T27" fmla="*/ 25 h 418"/>
                <a:gd name="T28" fmla="*/ 506 w 537"/>
                <a:gd name="T29" fmla="*/ 418 h 418"/>
                <a:gd name="T30" fmla="*/ 537 w 537"/>
                <a:gd name="T31" fmla="*/ 408 h 418"/>
                <a:gd name="T32" fmla="*/ 402 w 537"/>
                <a:gd name="T33" fmla="*/ 14 h 418"/>
                <a:gd name="T34" fmla="*/ 402 w 537"/>
                <a:gd name="T35" fmla="*/ 14 h 418"/>
                <a:gd name="T36" fmla="*/ 383 w 537"/>
                <a:gd name="T37" fmla="*/ 0 h 418"/>
                <a:gd name="T38" fmla="*/ 375 w 537"/>
                <a:gd name="T39" fmla="*/ 2 h 418"/>
                <a:gd name="T40" fmla="*/ 375 w 537"/>
                <a:gd name="T41" fmla="*/ 2 h 418"/>
                <a:gd name="T42" fmla="*/ 0 w 537"/>
                <a:gd name="T43" fmla="*/ 184 h 418"/>
                <a:gd name="T44" fmla="*/ 15 w 537"/>
                <a:gd name="T45" fmla="*/ 2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7" h="418">
                  <a:moveTo>
                    <a:pt x="15" y="214"/>
                  </a:moveTo>
                  <a:lnTo>
                    <a:pt x="389" y="32"/>
                  </a:lnTo>
                  <a:lnTo>
                    <a:pt x="389" y="32"/>
                  </a:lnTo>
                  <a:lnTo>
                    <a:pt x="383" y="20"/>
                  </a:lnTo>
                  <a:lnTo>
                    <a:pt x="383" y="34"/>
                  </a:lnTo>
                  <a:cubicBezTo>
                    <a:pt x="386" y="34"/>
                    <a:pt x="388" y="33"/>
                    <a:pt x="389" y="32"/>
                  </a:cubicBezTo>
                  <a:lnTo>
                    <a:pt x="383" y="20"/>
                  </a:lnTo>
                  <a:lnTo>
                    <a:pt x="383" y="34"/>
                  </a:lnTo>
                  <a:lnTo>
                    <a:pt x="383" y="20"/>
                  </a:lnTo>
                  <a:lnTo>
                    <a:pt x="371" y="25"/>
                  </a:lnTo>
                  <a:cubicBezTo>
                    <a:pt x="372" y="30"/>
                    <a:pt x="378" y="34"/>
                    <a:pt x="383" y="34"/>
                  </a:cubicBezTo>
                  <a:lnTo>
                    <a:pt x="383" y="20"/>
                  </a:lnTo>
                  <a:lnTo>
                    <a:pt x="371" y="25"/>
                  </a:lnTo>
                  <a:lnTo>
                    <a:pt x="370" y="25"/>
                  </a:lnTo>
                  <a:lnTo>
                    <a:pt x="506" y="418"/>
                  </a:lnTo>
                  <a:lnTo>
                    <a:pt x="537" y="408"/>
                  </a:lnTo>
                  <a:lnTo>
                    <a:pt x="402" y="14"/>
                  </a:lnTo>
                  <a:lnTo>
                    <a:pt x="402" y="14"/>
                  </a:lnTo>
                  <a:cubicBezTo>
                    <a:pt x="399" y="6"/>
                    <a:pt x="391" y="0"/>
                    <a:pt x="383" y="0"/>
                  </a:cubicBezTo>
                  <a:cubicBezTo>
                    <a:pt x="380" y="0"/>
                    <a:pt x="377" y="1"/>
                    <a:pt x="375" y="2"/>
                  </a:cubicBezTo>
                  <a:lnTo>
                    <a:pt x="375" y="2"/>
                  </a:lnTo>
                  <a:lnTo>
                    <a:pt x="0" y="184"/>
                  </a:lnTo>
                  <a:lnTo>
                    <a:pt x="15" y="21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1509">
              <a:extLst>
                <a:ext uri="{FF2B5EF4-FFF2-40B4-BE49-F238E27FC236}">
                  <a16:creationId xmlns:a16="http://schemas.microsoft.com/office/drawing/2014/main" id="{F77E35F0-C79D-639F-A728-C4376C52CB41}"/>
                </a:ext>
              </a:extLst>
            </p:cNvPr>
            <p:cNvSpPr>
              <a:spLocks/>
            </p:cNvSpPr>
            <p:nvPr/>
          </p:nvSpPr>
          <p:spPr bwMode="auto">
            <a:xfrm>
              <a:off x="5627688" y="2179638"/>
              <a:ext cx="76200" cy="31750"/>
            </a:xfrm>
            <a:custGeom>
              <a:avLst/>
              <a:gdLst>
                <a:gd name="T0" fmla="*/ 11 w 372"/>
                <a:gd name="T1" fmla="*/ 153 h 153"/>
                <a:gd name="T2" fmla="*/ 372 w 372"/>
                <a:gd name="T3" fmla="*/ 32 h 153"/>
                <a:gd name="T4" fmla="*/ 362 w 372"/>
                <a:gd name="T5" fmla="*/ 0 h 153"/>
                <a:gd name="T6" fmla="*/ 0 w 372"/>
                <a:gd name="T7" fmla="*/ 122 h 153"/>
              </a:gdLst>
              <a:ahLst/>
              <a:cxnLst>
                <a:cxn ang="0">
                  <a:pos x="T0" y="T1"/>
                </a:cxn>
                <a:cxn ang="0">
                  <a:pos x="T2" y="T3"/>
                </a:cxn>
                <a:cxn ang="0">
                  <a:pos x="T4" y="T5"/>
                </a:cxn>
                <a:cxn ang="0">
                  <a:pos x="T6" y="T7"/>
                </a:cxn>
              </a:cxnLst>
              <a:rect l="0" t="0" r="r" b="b"/>
              <a:pathLst>
                <a:path w="372" h="153">
                  <a:moveTo>
                    <a:pt x="11" y="153"/>
                  </a:moveTo>
                  <a:lnTo>
                    <a:pt x="372" y="32"/>
                  </a:lnTo>
                  <a:lnTo>
                    <a:pt x="362" y="0"/>
                  </a:lnTo>
                  <a:lnTo>
                    <a:pt x="0" y="122"/>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9" name="Network_analysis" descr="{&quot;Key&quot;:&quot;POWER_USER_SHAPE_ICON&quot;,&quot;Value&quot;:&quot;POWER_USER_SHAPE_ICON_STYLE_1&quot;}">
            <a:extLst>
              <a:ext uri="{FF2B5EF4-FFF2-40B4-BE49-F238E27FC236}">
                <a16:creationId xmlns:a16="http://schemas.microsoft.com/office/drawing/2014/main" id="{B2AD2255-ADCB-5AF0-E49F-2CEA10D47CC7}"/>
              </a:ext>
            </a:extLst>
          </p:cNvPr>
          <p:cNvGrpSpPr>
            <a:grpSpLocks noChangeAspect="1"/>
          </p:cNvGrpSpPr>
          <p:nvPr/>
        </p:nvGrpSpPr>
        <p:grpSpPr>
          <a:xfrm>
            <a:off x="3030927" y="3041867"/>
            <a:ext cx="468000" cy="466301"/>
            <a:chOff x="5440364" y="4156076"/>
            <a:chExt cx="436562" cy="434975"/>
          </a:xfrm>
          <a:solidFill>
            <a:schemeClr val="bg1"/>
          </a:solidFill>
        </p:grpSpPr>
        <p:sp>
          <p:nvSpPr>
            <p:cNvPr id="60" name="Freeform 966">
              <a:extLst>
                <a:ext uri="{FF2B5EF4-FFF2-40B4-BE49-F238E27FC236}">
                  <a16:creationId xmlns:a16="http://schemas.microsoft.com/office/drawing/2014/main" id="{E9747728-C60E-7DDD-BDA8-763FE5D7A9D5}"/>
                </a:ext>
              </a:extLst>
            </p:cNvPr>
            <p:cNvSpPr>
              <a:spLocks/>
            </p:cNvSpPr>
            <p:nvPr/>
          </p:nvSpPr>
          <p:spPr bwMode="auto">
            <a:xfrm>
              <a:off x="5461001" y="4389438"/>
              <a:ext cx="53975" cy="106363"/>
            </a:xfrm>
            <a:custGeom>
              <a:avLst/>
              <a:gdLst>
                <a:gd name="T0" fmla="*/ 26 w 34"/>
                <a:gd name="T1" fmla="*/ 67 h 67"/>
                <a:gd name="T2" fmla="*/ 0 w 34"/>
                <a:gd name="T3" fmla="*/ 3 h 67"/>
                <a:gd name="T4" fmla="*/ 7 w 34"/>
                <a:gd name="T5" fmla="*/ 0 h 67"/>
                <a:gd name="T6" fmla="*/ 34 w 34"/>
                <a:gd name="T7" fmla="*/ 63 h 67"/>
                <a:gd name="T8" fmla="*/ 26 w 34"/>
                <a:gd name="T9" fmla="*/ 67 h 67"/>
              </a:gdLst>
              <a:ahLst/>
              <a:cxnLst>
                <a:cxn ang="0">
                  <a:pos x="T0" y="T1"/>
                </a:cxn>
                <a:cxn ang="0">
                  <a:pos x="T2" y="T3"/>
                </a:cxn>
                <a:cxn ang="0">
                  <a:pos x="T4" y="T5"/>
                </a:cxn>
                <a:cxn ang="0">
                  <a:pos x="T6" y="T7"/>
                </a:cxn>
                <a:cxn ang="0">
                  <a:pos x="T8" y="T9"/>
                </a:cxn>
              </a:cxnLst>
              <a:rect l="0" t="0" r="r" b="b"/>
              <a:pathLst>
                <a:path w="34" h="67">
                  <a:moveTo>
                    <a:pt x="26" y="67"/>
                  </a:moveTo>
                  <a:lnTo>
                    <a:pt x="0" y="3"/>
                  </a:lnTo>
                  <a:lnTo>
                    <a:pt x="7" y="0"/>
                  </a:lnTo>
                  <a:lnTo>
                    <a:pt x="34" y="63"/>
                  </a:lnTo>
                  <a:lnTo>
                    <a:pt x="26" y="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967">
              <a:extLst>
                <a:ext uri="{FF2B5EF4-FFF2-40B4-BE49-F238E27FC236}">
                  <a16:creationId xmlns:a16="http://schemas.microsoft.com/office/drawing/2014/main" id="{B1C4FC20-8536-F842-4501-A8DD4F78B45C}"/>
                </a:ext>
              </a:extLst>
            </p:cNvPr>
            <p:cNvSpPr>
              <a:spLocks/>
            </p:cNvSpPr>
            <p:nvPr/>
          </p:nvSpPr>
          <p:spPr bwMode="auto">
            <a:xfrm>
              <a:off x="5675314" y="4518026"/>
              <a:ext cx="106363" cy="53975"/>
            </a:xfrm>
            <a:custGeom>
              <a:avLst/>
              <a:gdLst>
                <a:gd name="T0" fmla="*/ 3 w 67"/>
                <a:gd name="T1" fmla="*/ 34 h 34"/>
                <a:gd name="T2" fmla="*/ 0 w 67"/>
                <a:gd name="T3" fmla="*/ 27 h 34"/>
                <a:gd name="T4" fmla="*/ 64 w 67"/>
                <a:gd name="T5" fmla="*/ 0 h 34"/>
                <a:gd name="T6" fmla="*/ 67 w 67"/>
                <a:gd name="T7" fmla="*/ 7 h 34"/>
                <a:gd name="T8" fmla="*/ 3 w 67"/>
                <a:gd name="T9" fmla="*/ 34 h 34"/>
              </a:gdLst>
              <a:ahLst/>
              <a:cxnLst>
                <a:cxn ang="0">
                  <a:pos x="T0" y="T1"/>
                </a:cxn>
                <a:cxn ang="0">
                  <a:pos x="T2" y="T3"/>
                </a:cxn>
                <a:cxn ang="0">
                  <a:pos x="T4" y="T5"/>
                </a:cxn>
                <a:cxn ang="0">
                  <a:pos x="T6" y="T7"/>
                </a:cxn>
                <a:cxn ang="0">
                  <a:pos x="T8" y="T9"/>
                </a:cxn>
              </a:cxnLst>
              <a:rect l="0" t="0" r="r" b="b"/>
              <a:pathLst>
                <a:path w="67" h="34">
                  <a:moveTo>
                    <a:pt x="3" y="34"/>
                  </a:moveTo>
                  <a:lnTo>
                    <a:pt x="0" y="27"/>
                  </a:lnTo>
                  <a:lnTo>
                    <a:pt x="64" y="0"/>
                  </a:lnTo>
                  <a:lnTo>
                    <a:pt x="67" y="7"/>
                  </a:lnTo>
                  <a:lnTo>
                    <a:pt x="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968">
              <a:extLst>
                <a:ext uri="{FF2B5EF4-FFF2-40B4-BE49-F238E27FC236}">
                  <a16:creationId xmlns:a16="http://schemas.microsoft.com/office/drawing/2014/main" id="{ACE39EE8-8164-9A72-689B-FCDBE9A73F50}"/>
                </a:ext>
              </a:extLst>
            </p:cNvPr>
            <p:cNvSpPr>
              <a:spLocks noEditPoints="1"/>
            </p:cNvSpPr>
            <p:nvPr/>
          </p:nvSpPr>
          <p:spPr bwMode="auto">
            <a:xfrm>
              <a:off x="5634039" y="4156076"/>
              <a:ext cx="50800" cy="49213"/>
            </a:xfrm>
            <a:custGeom>
              <a:avLst/>
              <a:gdLst>
                <a:gd name="T0" fmla="*/ 33 w 67"/>
                <a:gd name="T1" fmla="*/ 16 h 66"/>
                <a:gd name="T2" fmla="*/ 17 w 67"/>
                <a:gd name="T3" fmla="*/ 33 h 66"/>
                <a:gd name="T4" fmla="*/ 33 w 67"/>
                <a:gd name="T5" fmla="*/ 50 h 66"/>
                <a:gd name="T6" fmla="*/ 50 w 67"/>
                <a:gd name="T7" fmla="*/ 33 h 66"/>
                <a:gd name="T8" fmla="*/ 33 w 67"/>
                <a:gd name="T9" fmla="*/ 16 h 66"/>
                <a:gd name="T10" fmla="*/ 33 w 67"/>
                <a:gd name="T11" fmla="*/ 66 h 66"/>
                <a:gd name="T12" fmla="*/ 0 w 67"/>
                <a:gd name="T13" fmla="*/ 33 h 66"/>
                <a:gd name="T14" fmla="*/ 33 w 67"/>
                <a:gd name="T15" fmla="*/ 0 h 66"/>
                <a:gd name="T16" fmla="*/ 67 w 67"/>
                <a:gd name="T17" fmla="*/ 33 h 66"/>
                <a:gd name="T18" fmla="*/ 33 w 67"/>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3" y="16"/>
                  </a:moveTo>
                  <a:cubicBezTo>
                    <a:pt x="24" y="16"/>
                    <a:pt x="17" y="24"/>
                    <a:pt x="17" y="33"/>
                  </a:cubicBezTo>
                  <a:cubicBezTo>
                    <a:pt x="17" y="42"/>
                    <a:pt x="24" y="50"/>
                    <a:pt x="33" y="50"/>
                  </a:cubicBezTo>
                  <a:cubicBezTo>
                    <a:pt x="42" y="50"/>
                    <a:pt x="50" y="42"/>
                    <a:pt x="50" y="33"/>
                  </a:cubicBezTo>
                  <a:cubicBezTo>
                    <a:pt x="50" y="24"/>
                    <a:pt x="42" y="16"/>
                    <a:pt x="33" y="16"/>
                  </a:cubicBezTo>
                  <a:close/>
                  <a:moveTo>
                    <a:pt x="33" y="66"/>
                  </a:moveTo>
                  <a:cubicBezTo>
                    <a:pt x="15" y="66"/>
                    <a:pt x="0" y="51"/>
                    <a:pt x="0" y="33"/>
                  </a:cubicBezTo>
                  <a:cubicBezTo>
                    <a:pt x="0" y="15"/>
                    <a:pt x="15" y="0"/>
                    <a:pt x="33" y="0"/>
                  </a:cubicBezTo>
                  <a:cubicBezTo>
                    <a:pt x="52" y="0"/>
                    <a:pt x="67" y="15"/>
                    <a:pt x="67" y="33"/>
                  </a:cubicBezTo>
                  <a:cubicBezTo>
                    <a:pt x="67" y="51"/>
                    <a:pt x="52" y="66"/>
                    <a:pt x="33" y="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969">
              <a:extLst>
                <a:ext uri="{FF2B5EF4-FFF2-40B4-BE49-F238E27FC236}">
                  <a16:creationId xmlns:a16="http://schemas.microsoft.com/office/drawing/2014/main" id="{C42345F2-6EBF-A6B2-A2BF-64EB911A4D85}"/>
                </a:ext>
              </a:extLst>
            </p:cNvPr>
            <p:cNvSpPr>
              <a:spLocks noEditPoints="1"/>
            </p:cNvSpPr>
            <p:nvPr/>
          </p:nvSpPr>
          <p:spPr bwMode="auto">
            <a:xfrm>
              <a:off x="5440364" y="4348163"/>
              <a:ext cx="52388" cy="50800"/>
            </a:xfrm>
            <a:custGeom>
              <a:avLst/>
              <a:gdLst>
                <a:gd name="T0" fmla="*/ 34 w 67"/>
                <a:gd name="T1" fmla="*/ 17 h 67"/>
                <a:gd name="T2" fmla="*/ 17 w 67"/>
                <a:gd name="T3" fmla="*/ 34 h 67"/>
                <a:gd name="T4" fmla="*/ 34 w 67"/>
                <a:gd name="T5" fmla="*/ 50 h 67"/>
                <a:gd name="T6" fmla="*/ 50 w 67"/>
                <a:gd name="T7" fmla="*/ 34 h 67"/>
                <a:gd name="T8" fmla="*/ 34 w 67"/>
                <a:gd name="T9" fmla="*/ 17 h 67"/>
                <a:gd name="T10" fmla="*/ 34 w 67"/>
                <a:gd name="T11" fmla="*/ 67 h 67"/>
                <a:gd name="T12" fmla="*/ 0 w 67"/>
                <a:gd name="T13" fmla="*/ 34 h 67"/>
                <a:gd name="T14" fmla="*/ 34 w 67"/>
                <a:gd name="T15" fmla="*/ 0 h 67"/>
                <a:gd name="T16" fmla="*/ 67 w 67"/>
                <a:gd name="T17" fmla="*/ 34 h 67"/>
                <a:gd name="T18" fmla="*/ 34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17"/>
                  </a:moveTo>
                  <a:cubicBezTo>
                    <a:pt x="24" y="17"/>
                    <a:pt x="17" y="24"/>
                    <a:pt x="17" y="34"/>
                  </a:cubicBezTo>
                  <a:cubicBezTo>
                    <a:pt x="17" y="43"/>
                    <a:pt x="24" y="50"/>
                    <a:pt x="34" y="50"/>
                  </a:cubicBezTo>
                  <a:cubicBezTo>
                    <a:pt x="43" y="50"/>
                    <a:pt x="50" y="43"/>
                    <a:pt x="50" y="34"/>
                  </a:cubicBezTo>
                  <a:cubicBezTo>
                    <a:pt x="50" y="24"/>
                    <a:pt x="43" y="17"/>
                    <a:pt x="34" y="17"/>
                  </a:cubicBezTo>
                  <a:close/>
                  <a:moveTo>
                    <a:pt x="34" y="67"/>
                  </a:moveTo>
                  <a:cubicBezTo>
                    <a:pt x="15" y="67"/>
                    <a:pt x="0" y="52"/>
                    <a:pt x="0" y="34"/>
                  </a:cubicBezTo>
                  <a:cubicBezTo>
                    <a:pt x="0" y="15"/>
                    <a:pt x="15" y="0"/>
                    <a:pt x="34" y="0"/>
                  </a:cubicBezTo>
                  <a:cubicBezTo>
                    <a:pt x="52" y="0"/>
                    <a:pt x="67" y="15"/>
                    <a:pt x="67" y="34"/>
                  </a:cubicBezTo>
                  <a:cubicBezTo>
                    <a:pt x="67" y="52"/>
                    <a:pt x="52" y="67"/>
                    <a:pt x="3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970">
              <a:extLst>
                <a:ext uri="{FF2B5EF4-FFF2-40B4-BE49-F238E27FC236}">
                  <a16:creationId xmlns:a16="http://schemas.microsoft.com/office/drawing/2014/main" id="{9175FCDF-2D41-8151-F74D-6C504C92B129}"/>
                </a:ext>
              </a:extLst>
            </p:cNvPr>
            <p:cNvSpPr>
              <a:spLocks noEditPoints="1"/>
            </p:cNvSpPr>
            <p:nvPr/>
          </p:nvSpPr>
          <p:spPr bwMode="auto">
            <a:xfrm>
              <a:off x="5826126" y="4348163"/>
              <a:ext cx="50800" cy="50800"/>
            </a:xfrm>
            <a:custGeom>
              <a:avLst/>
              <a:gdLst>
                <a:gd name="T0" fmla="*/ 34 w 67"/>
                <a:gd name="T1" fmla="*/ 17 h 67"/>
                <a:gd name="T2" fmla="*/ 17 w 67"/>
                <a:gd name="T3" fmla="*/ 34 h 67"/>
                <a:gd name="T4" fmla="*/ 34 w 67"/>
                <a:gd name="T5" fmla="*/ 50 h 67"/>
                <a:gd name="T6" fmla="*/ 50 w 67"/>
                <a:gd name="T7" fmla="*/ 34 h 67"/>
                <a:gd name="T8" fmla="*/ 34 w 67"/>
                <a:gd name="T9" fmla="*/ 17 h 67"/>
                <a:gd name="T10" fmla="*/ 34 w 67"/>
                <a:gd name="T11" fmla="*/ 67 h 67"/>
                <a:gd name="T12" fmla="*/ 0 w 67"/>
                <a:gd name="T13" fmla="*/ 34 h 67"/>
                <a:gd name="T14" fmla="*/ 34 w 67"/>
                <a:gd name="T15" fmla="*/ 0 h 67"/>
                <a:gd name="T16" fmla="*/ 67 w 67"/>
                <a:gd name="T17" fmla="*/ 34 h 67"/>
                <a:gd name="T18" fmla="*/ 34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17"/>
                  </a:moveTo>
                  <a:cubicBezTo>
                    <a:pt x="25" y="17"/>
                    <a:pt x="17" y="25"/>
                    <a:pt x="17" y="34"/>
                  </a:cubicBezTo>
                  <a:cubicBezTo>
                    <a:pt x="17" y="43"/>
                    <a:pt x="25" y="50"/>
                    <a:pt x="34" y="50"/>
                  </a:cubicBezTo>
                  <a:cubicBezTo>
                    <a:pt x="43" y="50"/>
                    <a:pt x="50" y="43"/>
                    <a:pt x="50" y="34"/>
                  </a:cubicBezTo>
                  <a:cubicBezTo>
                    <a:pt x="50" y="25"/>
                    <a:pt x="43" y="17"/>
                    <a:pt x="34" y="17"/>
                  </a:cubicBezTo>
                  <a:close/>
                  <a:moveTo>
                    <a:pt x="34" y="67"/>
                  </a:moveTo>
                  <a:cubicBezTo>
                    <a:pt x="15" y="67"/>
                    <a:pt x="0" y="52"/>
                    <a:pt x="0" y="34"/>
                  </a:cubicBezTo>
                  <a:cubicBezTo>
                    <a:pt x="0" y="15"/>
                    <a:pt x="15" y="0"/>
                    <a:pt x="34" y="0"/>
                  </a:cubicBezTo>
                  <a:cubicBezTo>
                    <a:pt x="52" y="0"/>
                    <a:pt x="67" y="15"/>
                    <a:pt x="67" y="34"/>
                  </a:cubicBezTo>
                  <a:cubicBezTo>
                    <a:pt x="67" y="52"/>
                    <a:pt x="52" y="67"/>
                    <a:pt x="3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71">
              <a:extLst>
                <a:ext uri="{FF2B5EF4-FFF2-40B4-BE49-F238E27FC236}">
                  <a16:creationId xmlns:a16="http://schemas.microsoft.com/office/drawing/2014/main" id="{F6A34D35-DE7A-6F85-6997-DBFD5CEC7A31}"/>
                </a:ext>
              </a:extLst>
            </p:cNvPr>
            <p:cNvSpPr>
              <a:spLocks noEditPoints="1"/>
            </p:cNvSpPr>
            <p:nvPr/>
          </p:nvSpPr>
          <p:spPr bwMode="auto">
            <a:xfrm>
              <a:off x="5495926" y="4208463"/>
              <a:ext cx="55563" cy="53975"/>
            </a:xfrm>
            <a:custGeom>
              <a:avLst/>
              <a:gdLst>
                <a:gd name="T0" fmla="*/ 25 w 73"/>
                <a:gd name="T1" fmla="*/ 49 h 70"/>
                <a:gd name="T2" fmla="*/ 48 w 73"/>
                <a:gd name="T3" fmla="*/ 49 h 70"/>
                <a:gd name="T4" fmla="*/ 48 w 73"/>
                <a:gd name="T5" fmla="*/ 25 h 70"/>
                <a:gd name="T6" fmla="*/ 25 w 73"/>
                <a:gd name="T7" fmla="*/ 25 h 70"/>
                <a:gd name="T8" fmla="*/ 25 w 73"/>
                <a:gd name="T9" fmla="*/ 49 h 70"/>
                <a:gd name="T10" fmla="*/ 37 w 73"/>
                <a:gd name="T11" fmla="*/ 70 h 70"/>
                <a:gd name="T12" fmla="*/ 13 w 73"/>
                <a:gd name="T13" fmla="*/ 61 h 70"/>
                <a:gd name="T14" fmla="*/ 13 w 73"/>
                <a:gd name="T15" fmla="*/ 61 h 70"/>
                <a:gd name="T16" fmla="*/ 13 w 73"/>
                <a:gd name="T17" fmla="*/ 13 h 70"/>
                <a:gd name="T18" fmla="*/ 60 w 73"/>
                <a:gd name="T19" fmla="*/ 13 h 70"/>
                <a:gd name="T20" fmla="*/ 60 w 73"/>
                <a:gd name="T21" fmla="*/ 61 h 70"/>
                <a:gd name="T22" fmla="*/ 37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25" y="49"/>
                  </a:moveTo>
                  <a:cubicBezTo>
                    <a:pt x="31" y="55"/>
                    <a:pt x="42" y="55"/>
                    <a:pt x="48" y="49"/>
                  </a:cubicBezTo>
                  <a:cubicBezTo>
                    <a:pt x="55" y="42"/>
                    <a:pt x="55" y="32"/>
                    <a:pt x="48" y="25"/>
                  </a:cubicBezTo>
                  <a:cubicBezTo>
                    <a:pt x="42" y="19"/>
                    <a:pt x="31" y="19"/>
                    <a:pt x="25" y="25"/>
                  </a:cubicBezTo>
                  <a:cubicBezTo>
                    <a:pt x="18" y="32"/>
                    <a:pt x="18" y="42"/>
                    <a:pt x="25" y="49"/>
                  </a:cubicBezTo>
                  <a:close/>
                  <a:moveTo>
                    <a:pt x="37" y="70"/>
                  </a:moveTo>
                  <a:cubicBezTo>
                    <a:pt x="28" y="70"/>
                    <a:pt x="19" y="67"/>
                    <a:pt x="13" y="61"/>
                  </a:cubicBezTo>
                  <a:lnTo>
                    <a:pt x="13" y="61"/>
                  </a:lnTo>
                  <a:cubicBezTo>
                    <a:pt x="0" y="48"/>
                    <a:pt x="0" y="26"/>
                    <a:pt x="13" y="13"/>
                  </a:cubicBezTo>
                  <a:cubicBezTo>
                    <a:pt x="26" y="0"/>
                    <a:pt x="47" y="0"/>
                    <a:pt x="60" y="13"/>
                  </a:cubicBezTo>
                  <a:cubicBezTo>
                    <a:pt x="73" y="26"/>
                    <a:pt x="73" y="48"/>
                    <a:pt x="60" y="61"/>
                  </a:cubicBezTo>
                  <a:cubicBezTo>
                    <a:pt x="54" y="67"/>
                    <a:pt x="45" y="70"/>
                    <a:pt x="37"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972">
              <a:extLst>
                <a:ext uri="{FF2B5EF4-FFF2-40B4-BE49-F238E27FC236}">
                  <a16:creationId xmlns:a16="http://schemas.microsoft.com/office/drawing/2014/main" id="{B8A6EC0A-3798-C360-8292-41DCBAD73B69}"/>
                </a:ext>
              </a:extLst>
            </p:cNvPr>
            <p:cNvSpPr>
              <a:spLocks noEditPoints="1"/>
            </p:cNvSpPr>
            <p:nvPr/>
          </p:nvSpPr>
          <p:spPr bwMode="auto">
            <a:xfrm>
              <a:off x="5767389" y="4481513"/>
              <a:ext cx="55563" cy="53975"/>
            </a:xfrm>
            <a:custGeom>
              <a:avLst/>
              <a:gdLst>
                <a:gd name="T0" fmla="*/ 37 w 73"/>
                <a:gd name="T1" fmla="*/ 20 h 70"/>
                <a:gd name="T2" fmla="*/ 25 w 73"/>
                <a:gd name="T3" fmla="*/ 25 h 70"/>
                <a:gd name="T4" fmla="*/ 25 w 73"/>
                <a:gd name="T5" fmla="*/ 48 h 70"/>
                <a:gd name="T6" fmla="*/ 49 w 73"/>
                <a:gd name="T7" fmla="*/ 48 h 70"/>
                <a:gd name="T8" fmla="*/ 49 w 73"/>
                <a:gd name="T9" fmla="*/ 25 h 70"/>
                <a:gd name="T10" fmla="*/ 37 w 73"/>
                <a:gd name="T11" fmla="*/ 20 h 70"/>
                <a:gd name="T12" fmla="*/ 37 w 73"/>
                <a:gd name="T13" fmla="*/ 70 h 70"/>
                <a:gd name="T14" fmla="*/ 13 w 73"/>
                <a:gd name="T15" fmla="*/ 60 h 70"/>
                <a:gd name="T16" fmla="*/ 13 w 73"/>
                <a:gd name="T17" fmla="*/ 13 h 70"/>
                <a:gd name="T18" fmla="*/ 60 w 73"/>
                <a:gd name="T19" fmla="*/ 13 h 70"/>
                <a:gd name="T20" fmla="*/ 60 w 73"/>
                <a:gd name="T21" fmla="*/ 60 h 70"/>
                <a:gd name="T22" fmla="*/ 37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37" y="20"/>
                  </a:moveTo>
                  <a:cubicBezTo>
                    <a:pt x="32" y="20"/>
                    <a:pt x="28" y="21"/>
                    <a:pt x="25" y="25"/>
                  </a:cubicBezTo>
                  <a:cubicBezTo>
                    <a:pt x="19" y="31"/>
                    <a:pt x="19" y="42"/>
                    <a:pt x="25" y="48"/>
                  </a:cubicBezTo>
                  <a:cubicBezTo>
                    <a:pt x="31" y="54"/>
                    <a:pt x="42" y="54"/>
                    <a:pt x="49" y="48"/>
                  </a:cubicBezTo>
                  <a:cubicBezTo>
                    <a:pt x="55" y="42"/>
                    <a:pt x="55" y="31"/>
                    <a:pt x="49" y="25"/>
                  </a:cubicBezTo>
                  <a:cubicBezTo>
                    <a:pt x="45" y="21"/>
                    <a:pt x="41" y="20"/>
                    <a:pt x="37" y="20"/>
                  </a:cubicBezTo>
                  <a:close/>
                  <a:moveTo>
                    <a:pt x="37" y="70"/>
                  </a:moveTo>
                  <a:cubicBezTo>
                    <a:pt x="28" y="70"/>
                    <a:pt x="20" y="66"/>
                    <a:pt x="13" y="60"/>
                  </a:cubicBezTo>
                  <a:cubicBezTo>
                    <a:pt x="0" y="47"/>
                    <a:pt x="0" y="26"/>
                    <a:pt x="13" y="13"/>
                  </a:cubicBezTo>
                  <a:cubicBezTo>
                    <a:pt x="26" y="0"/>
                    <a:pt x="48" y="0"/>
                    <a:pt x="60" y="13"/>
                  </a:cubicBezTo>
                  <a:cubicBezTo>
                    <a:pt x="73" y="26"/>
                    <a:pt x="73" y="47"/>
                    <a:pt x="60" y="60"/>
                  </a:cubicBezTo>
                  <a:cubicBezTo>
                    <a:pt x="54" y="66"/>
                    <a:pt x="46" y="70"/>
                    <a:pt x="37"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973">
              <a:extLst>
                <a:ext uri="{FF2B5EF4-FFF2-40B4-BE49-F238E27FC236}">
                  <a16:creationId xmlns:a16="http://schemas.microsoft.com/office/drawing/2014/main" id="{B18936C2-3F94-DF97-4D90-DC092ECF9AB5}"/>
                </a:ext>
              </a:extLst>
            </p:cNvPr>
            <p:cNvSpPr>
              <a:spLocks noEditPoints="1"/>
            </p:cNvSpPr>
            <p:nvPr/>
          </p:nvSpPr>
          <p:spPr bwMode="auto">
            <a:xfrm>
              <a:off x="5495926" y="4481513"/>
              <a:ext cx="55563" cy="53975"/>
            </a:xfrm>
            <a:custGeom>
              <a:avLst/>
              <a:gdLst>
                <a:gd name="T0" fmla="*/ 37 w 73"/>
                <a:gd name="T1" fmla="*/ 20 h 70"/>
                <a:gd name="T2" fmla="*/ 25 w 73"/>
                <a:gd name="T3" fmla="*/ 25 h 70"/>
                <a:gd name="T4" fmla="*/ 25 w 73"/>
                <a:gd name="T5" fmla="*/ 48 h 70"/>
                <a:gd name="T6" fmla="*/ 48 w 73"/>
                <a:gd name="T7" fmla="*/ 48 h 70"/>
                <a:gd name="T8" fmla="*/ 48 w 73"/>
                <a:gd name="T9" fmla="*/ 48 h 70"/>
                <a:gd name="T10" fmla="*/ 48 w 73"/>
                <a:gd name="T11" fmla="*/ 25 h 70"/>
                <a:gd name="T12" fmla="*/ 37 w 73"/>
                <a:gd name="T13" fmla="*/ 20 h 70"/>
                <a:gd name="T14" fmla="*/ 37 w 73"/>
                <a:gd name="T15" fmla="*/ 70 h 70"/>
                <a:gd name="T16" fmla="*/ 13 w 73"/>
                <a:gd name="T17" fmla="*/ 60 h 70"/>
                <a:gd name="T18" fmla="*/ 13 w 73"/>
                <a:gd name="T19" fmla="*/ 13 h 70"/>
                <a:gd name="T20" fmla="*/ 60 w 73"/>
                <a:gd name="T21" fmla="*/ 13 h 70"/>
                <a:gd name="T22" fmla="*/ 60 w 73"/>
                <a:gd name="T23" fmla="*/ 60 h 70"/>
                <a:gd name="T24" fmla="*/ 60 w 73"/>
                <a:gd name="T25" fmla="*/ 60 h 70"/>
                <a:gd name="T26" fmla="*/ 60 w 73"/>
                <a:gd name="T27" fmla="*/ 60 h 70"/>
                <a:gd name="T28" fmla="*/ 60 w 73"/>
                <a:gd name="T29" fmla="*/ 60 h 70"/>
                <a:gd name="T30" fmla="*/ 37 w 73"/>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70">
                  <a:moveTo>
                    <a:pt x="37" y="20"/>
                  </a:moveTo>
                  <a:cubicBezTo>
                    <a:pt x="32" y="20"/>
                    <a:pt x="28" y="21"/>
                    <a:pt x="25" y="25"/>
                  </a:cubicBezTo>
                  <a:cubicBezTo>
                    <a:pt x="18" y="31"/>
                    <a:pt x="18" y="42"/>
                    <a:pt x="25" y="48"/>
                  </a:cubicBezTo>
                  <a:cubicBezTo>
                    <a:pt x="31" y="54"/>
                    <a:pt x="42" y="54"/>
                    <a:pt x="48" y="48"/>
                  </a:cubicBezTo>
                  <a:lnTo>
                    <a:pt x="48" y="48"/>
                  </a:lnTo>
                  <a:cubicBezTo>
                    <a:pt x="55" y="42"/>
                    <a:pt x="55" y="31"/>
                    <a:pt x="48" y="25"/>
                  </a:cubicBezTo>
                  <a:cubicBezTo>
                    <a:pt x="45" y="21"/>
                    <a:pt x="41" y="20"/>
                    <a:pt x="37" y="20"/>
                  </a:cubicBezTo>
                  <a:close/>
                  <a:moveTo>
                    <a:pt x="37" y="70"/>
                  </a:moveTo>
                  <a:cubicBezTo>
                    <a:pt x="28" y="70"/>
                    <a:pt x="19" y="66"/>
                    <a:pt x="13" y="60"/>
                  </a:cubicBezTo>
                  <a:cubicBezTo>
                    <a:pt x="0" y="47"/>
                    <a:pt x="0" y="26"/>
                    <a:pt x="13" y="13"/>
                  </a:cubicBezTo>
                  <a:cubicBezTo>
                    <a:pt x="26" y="0"/>
                    <a:pt x="47" y="0"/>
                    <a:pt x="60" y="13"/>
                  </a:cubicBezTo>
                  <a:cubicBezTo>
                    <a:pt x="73" y="26"/>
                    <a:pt x="73" y="47"/>
                    <a:pt x="60" y="60"/>
                  </a:cubicBezTo>
                  <a:lnTo>
                    <a:pt x="60" y="60"/>
                  </a:lnTo>
                  <a:lnTo>
                    <a:pt x="60" y="60"/>
                  </a:lnTo>
                  <a:lnTo>
                    <a:pt x="60" y="60"/>
                  </a:lnTo>
                  <a:cubicBezTo>
                    <a:pt x="54" y="66"/>
                    <a:pt x="45" y="70"/>
                    <a:pt x="37" y="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974">
              <a:extLst>
                <a:ext uri="{FF2B5EF4-FFF2-40B4-BE49-F238E27FC236}">
                  <a16:creationId xmlns:a16="http://schemas.microsoft.com/office/drawing/2014/main" id="{9D068DA2-3923-36B6-0AF5-AF6E0CCA6AD7}"/>
                </a:ext>
              </a:extLst>
            </p:cNvPr>
            <p:cNvSpPr>
              <a:spLocks noEditPoints="1"/>
            </p:cNvSpPr>
            <p:nvPr/>
          </p:nvSpPr>
          <p:spPr bwMode="auto">
            <a:xfrm>
              <a:off x="5768976" y="4210051"/>
              <a:ext cx="52388" cy="52388"/>
            </a:xfrm>
            <a:custGeom>
              <a:avLst/>
              <a:gdLst>
                <a:gd name="T0" fmla="*/ 34 w 67"/>
                <a:gd name="T1" fmla="*/ 19 h 69"/>
                <a:gd name="T2" fmla="*/ 22 w 67"/>
                <a:gd name="T3" fmla="*/ 24 h 69"/>
                <a:gd name="T4" fmla="*/ 17 w 67"/>
                <a:gd name="T5" fmla="*/ 36 h 69"/>
                <a:gd name="T6" fmla="*/ 22 w 67"/>
                <a:gd name="T7" fmla="*/ 48 h 69"/>
                <a:gd name="T8" fmla="*/ 46 w 67"/>
                <a:gd name="T9" fmla="*/ 48 h 69"/>
                <a:gd name="T10" fmla="*/ 50 w 67"/>
                <a:gd name="T11" fmla="*/ 36 h 69"/>
                <a:gd name="T12" fmla="*/ 46 w 67"/>
                <a:gd name="T13" fmla="*/ 24 h 69"/>
                <a:gd name="T14" fmla="*/ 34 w 67"/>
                <a:gd name="T15" fmla="*/ 19 h 69"/>
                <a:gd name="T16" fmla="*/ 34 w 67"/>
                <a:gd name="T17" fmla="*/ 69 h 69"/>
                <a:gd name="T18" fmla="*/ 10 w 67"/>
                <a:gd name="T19" fmla="*/ 60 h 69"/>
                <a:gd name="T20" fmla="*/ 0 w 67"/>
                <a:gd name="T21" fmla="*/ 36 h 69"/>
                <a:gd name="T22" fmla="*/ 10 w 67"/>
                <a:gd name="T23" fmla="*/ 13 h 69"/>
                <a:gd name="T24" fmla="*/ 57 w 67"/>
                <a:gd name="T25" fmla="*/ 13 h 69"/>
                <a:gd name="T26" fmla="*/ 67 w 67"/>
                <a:gd name="T27" fmla="*/ 36 h 69"/>
                <a:gd name="T28" fmla="*/ 57 w 67"/>
                <a:gd name="T29" fmla="*/ 60 h 69"/>
                <a:gd name="T30" fmla="*/ 57 w 67"/>
                <a:gd name="T31" fmla="*/ 60 h 69"/>
                <a:gd name="T32" fmla="*/ 34 w 67"/>
                <a:gd name="T3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9">
                  <a:moveTo>
                    <a:pt x="34" y="19"/>
                  </a:moveTo>
                  <a:cubicBezTo>
                    <a:pt x="30" y="19"/>
                    <a:pt x="25" y="21"/>
                    <a:pt x="22" y="24"/>
                  </a:cubicBezTo>
                  <a:cubicBezTo>
                    <a:pt x="19" y="27"/>
                    <a:pt x="17" y="32"/>
                    <a:pt x="17" y="36"/>
                  </a:cubicBezTo>
                  <a:cubicBezTo>
                    <a:pt x="17" y="41"/>
                    <a:pt x="19" y="45"/>
                    <a:pt x="22" y="48"/>
                  </a:cubicBezTo>
                  <a:cubicBezTo>
                    <a:pt x="29" y="54"/>
                    <a:pt x="39" y="54"/>
                    <a:pt x="46" y="48"/>
                  </a:cubicBezTo>
                  <a:cubicBezTo>
                    <a:pt x="49" y="45"/>
                    <a:pt x="50" y="41"/>
                    <a:pt x="50" y="36"/>
                  </a:cubicBezTo>
                  <a:cubicBezTo>
                    <a:pt x="50" y="32"/>
                    <a:pt x="49" y="27"/>
                    <a:pt x="46" y="24"/>
                  </a:cubicBezTo>
                  <a:cubicBezTo>
                    <a:pt x="42" y="21"/>
                    <a:pt x="38" y="19"/>
                    <a:pt x="34" y="19"/>
                  </a:cubicBezTo>
                  <a:close/>
                  <a:moveTo>
                    <a:pt x="34" y="69"/>
                  </a:moveTo>
                  <a:cubicBezTo>
                    <a:pt x="25" y="69"/>
                    <a:pt x="17" y="66"/>
                    <a:pt x="10" y="60"/>
                  </a:cubicBezTo>
                  <a:cubicBezTo>
                    <a:pt x="4" y="53"/>
                    <a:pt x="0" y="45"/>
                    <a:pt x="0" y="36"/>
                  </a:cubicBezTo>
                  <a:cubicBezTo>
                    <a:pt x="0" y="27"/>
                    <a:pt x="4" y="19"/>
                    <a:pt x="10" y="13"/>
                  </a:cubicBezTo>
                  <a:cubicBezTo>
                    <a:pt x="23" y="0"/>
                    <a:pt x="44" y="0"/>
                    <a:pt x="57" y="13"/>
                  </a:cubicBezTo>
                  <a:cubicBezTo>
                    <a:pt x="64" y="19"/>
                    <a:pt x="67" y="27"/>
                    <a:pt x="67" y="36"/>
                  </a:cubicBezTo>
                  <a:cubicBezTo>
                    <a:pt x="67" y="45"/>
                    <a:pt x="64" y="53"/>
                    <a:pt x="57" y="60"/>
                  </a:cubicBezTo>
                  <a:lnTo>
                    <a:pt x="57" y="60"/>
                  </a:lnTo>
                  <a:cubicBezTo>
                    <a:pt x="51" y="66"/>
                    <a:pt x="42" y="69"/>
                    <a:pt x="34" y="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975">
              <a:extLst>
                <a:ext uri="{FF2B5EF4-FFF2-40B4-BE49-F238E27FC236}">
                  <a16:creationId xmlns:a16="http://schemas.microsoft.com/office/drawing/2014/main" id="{4ADAFE8A-23CF-0CAC-6705-DCED5C55B8DF}"/>
                </a:ext>
              </a:extLst>
            </p:cNvPr>
            <p:cNvSpPr>
              <a:spLocks/>
            </p:cNvSpPr>
            <p:nvPr/>
          </p:nvSpPr>
          <p:spPr bwMode="auto">
            <a:xfrm>
              <a:off x="5803901" y="4248151"/>
              <a:ext cx="53975" cy="107950"/>
            </a:xfrm>
            <a:custGeom>
              <a:avLst/>
              <a:gdLst>
                <a:gd name="T0" fmla="*/ 26 w 34"/>
                <a:gd name="T1" fmla="*/ 68 h 68"/>
                <a:gd name="T2" fmla="*/ 0 w 34"/>
                <a:gd name="T3" fmla="*/ 3 h 68"/>
                <a:gd name="T4" fmla="*/ 7 w 34"/>
                <a:gd name="T5" fmla="*/ 0 h 68"/>
                <a:gd name="T6" fmla="*/ 34 w 34"/>
                <a:gd name="T7" fmla="*/ 66 h 68"/>
                <a:gd name="T8" fmla="*/ 26 w 34"/>
                <a:gd name="T9" fmla="*/ 68 h 68"/>
              </a:gdLst>
              <a:ahLst/>
              <a:cxnLst>
                <a:cxn ang="0">
                  <a:pos x="T0" y="T1"/>
                </a:cxn>
                <a:cxn ang="0">
                  <a:pos x="T2" y="T3"/>
                </a:cxn>
                <a:cxn ang="0">
                  <a:pos x="T4" y="T5"/>
                </a:cxn>
                <a:cxn ang="0">
                  <a:pos x="T6" y="T7"/>
                </a:cxn>
                <a:cxn ang="0">
                  <a:pos x="T8" y="T9"/>
                </a:cxn>
              </a:cxnLst>
              <a:rect l="0" t="0" r="r" b="b"/>
              <a:pathLst>
                <a:path w="34" h="68">
                  <a:moveTo>
                    <a:pt x="26" y="68"/>
                  </a:moveTo>
                  <a:lnTo>
                    <a:pt x="0" y="3"/>
                  </a:lnTo>
                  <a:lnTo>
                    <a:pt x="7" y="0"/>
                  </a:lnTo>
                  <a:lnTo>
                    <a:pt x="34" y="66"/>
                  </a:lnTo>
                  <a:lnTo>
                    <a:pt x="26"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976">
              <a:extLst>
                <a:ext uri="{FF2B5EF4-FFF2-40B4-BE49-F238E27FC236}">
                  <a16:creationId xmlns:a16="http://schemas.microsoft.com/office/drawing/2014/main" id="{E758FD9E-3EB8-5943-CD8D-419F91D71BEA}"/>
                </a:ext>
              </a:extLst>
            </p:cNvPr>
            <p:cNvSpPr>
              <a:spLocks/>
            </p:cNvSpPr>
            <p:nvPr/>
          </p:nvSpPr>
          <p:spPr bwMode="auto">
            <a:xfrm>
              <a:off x="5675314" y="4175126"/>
              <a:ext cx="109538" cy="53975"/>
            </a:xfrm>
            <a:custGeom>
              <a:avLst/>
              <a:gdLst>
                <a:gd name="T0" fmla="*/ 66 w 69"/>
                <a:gd name="T1" fmla="*/ 34 h 34"/>
                <a:gd name="T2" fmla="*/ 0 w 69"/>
                <a:gd name="T3" fmla="*/ 7 h 34"/>
                <a:gd name="T4" fmla="*/ 3 w 69"/>
                <a:gd name="T5" fmla="*/ 0 h 34"/>
                <a:gd name="T6" fmla="*/ 69 w 69"/>
                <a:gd name="T7" fmla="*/ 27 h 34"/>
                <a:gd name="T8" fmla="*/ 66 w 69"/>
                <a:gd name="T9" fmla="*/ 34 h 34"/>
              </a:gdLst>
              <a:ahLst/>
              <a:cxnLst>
                <a:cxn ang="0">
                  <a:pos x="T0" y="T1"/>
                </a:cxn>
                <a:cxn ang="0">
                  <a:pos x="T2" y="T3"/>
                </a:cxn>
                <a:cxn ang="0">
                  <a:pos x="T4" y="T5"/>
                </a:cxn>
                <a:cxn ang="0">
                  <a:pos x="T6" y="T7"/>
                </a:cxn>
                <a:cxn ang="0">
                  <a:pos x="T8" y="T9"/>
                </a:cxn>
              </a:cxnLst>
              <a:rect l="0" t="0" r="r" b="b"/>
              <a:pathLst>
                <a:path w="69" h="34">
                  <a:moveTo>
                    <a:pt x="66" y="34"/>
                  </a:moveTo>
                  <a:lnTo>
                    <a:pt x="0" y="7"/>
                  </a:lnTo>
                  <a:lnTo>
                    <a:pt x="3" y="0"/>
                  </a:lnTo>
                  <a:lnTo>
                    <a:pt x="69" y="27"/>
                  </a:lnTo>
                  <a:lnTo>
                    <a:pt x="66"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77">
              <a:extLst>
                <a:ext uri="{FF2B5EF4-FFF2-40B4-BE49-F238E27FC236}">
                  <a16:creationId xmlns:a16="http://schemas.microsoft.com/office/drawing/2014/main" id="{DDE8BE5F-9E6E-7F23-56A8-53148C89477D}"/>
                </a:ext>
              </a:extLst>
            </p:cNvPr>
            <p:cNvSpPr>
              <a:spLocks/>
            </p:cNvSpPr>
            <p:nvPr/>
          </p:nvSpPr>
          <p:spPr bwMode="auto">
            <a:xfrm>
              <a:off x="5537201" y="4175126"/>
              <a:ext cx="104775" cy="53975"/>
            </a:xfrm>
            <a:custGeom>
              <a:avLst/>
              <a:gdLst>
                <a:gd name="T0" fmla="*/ 3 w 66"/>
                <a:gd name="T1" fmla="*/ 34 h 34"/>
                <a:gd name="T2" fmla="*/ 0 w 66"/>
                <a:gd name="T3" fmla="*/ 26 h 34"/>
                <a:gd name="T4" fmla="*/ 63 w 66"/>
                <a:gd name="T5" fmla="*/ 0 h 34"/>
                <a:gd name="T6" fmla="*/ 66 w 66"/>
                <a:gd name="T7" fmla="*/ 7 h 34"/>
                <a:gd name="T8" fmla="*/ 3 w 66"/>
                <a:gd name="T9" fmla="*/ 34 h 34"/>
              </a:gdLst>
              <a:ahLst/>
              <a:cxnLst>
                <a:cxn ang="0">
                  <a:pos x="T0" y="T1"/>
                </a:cxn>
                <a:cxn ang="0">
                  <a:pos x="T2" y="T3"/>
                </a:cxn>
                <a:cxn ang="0">
                  <a:pos x="T4" y="T5"/>
                </a:cxn>
                <a:cxn ang="0">
                  <a:pos x="T6" y="T7"/>
                </a:cxn>
                <a:cxn ang="0">
                  <a:pos x="T8" y="T9"/>
                </a:cxn>
              </a:cxnLst>
              <a:rect l="0" t="0" r="r" b="b"/>
              <a:pathLst>
                <a:path w="66" h="34">
                  <a:moveTo>
                    <a:pt x="3" y="34"/>
                  </a:moveTo>
                  <a:lnTo>
                    <a:pt x="0" y="26"/>
                  </a:lnTo>
                  <a:lnTo>
                    <a:pt x="63" y="0"/>
                  </a:lnTo>
                  <a:lnTo>
                    <a:pt x="66" y="7"/>
                  </a:lnTo>
                  <a:lnTo>
                    <a:pt x="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978">
              <a:extLst>
                <a:ext uri="{FF2B5EF4-FFF2-40B4-BE49-F238E27FC236}">
                  <a16:creationId xmlns:a16="http://schemas.microsoft.com/office/drawing/2014/main" id="{CEAAFBAD-C160-18CD-DDF0-B51A4ABC3667}"/>
                </a:ext>
              </a:extLst>
            </p:cNvPr>
            <p:cNvSpPr>
              <a:spLocks/>
            </p:cNvSpPr>
            <p:nvPr/>
          </p:nvSpPr>
          <p:spPr bwMode="auto">
            <a:xfrm>
              <a:off x="5461001" y="4248151"/>
              <a:ext cx="55563" cy="107950"/>
            </a:xfrm>
            <a:custGeom>
              <a:avLst/>
              <a:gdLst>
                <a:gd name="T0" fmla="*/ 7 w 35"/>
                <a:gd name="T1" fmla="*/ 68 h 68"/>
                <a:gd name="T2" fmla="*/ 0 w 35"/>
                <a:gd name="T3" fmla="*/ 65 h 68"/>
                <a:gd name="T4" fmla="*/ 27 w 35"/>
                <a:gd name="T5" fmla="*/ 0 h 68"/>
                <a:gd name="T6" fmla="*/ 35 w 35"/>
                <a:gd name="T7" fmla="*/ 3 h 68"/>
                <a:gd name="T8" fmla="*/ 7 w 35"/>
                <a:gd name="T9" fmla="*/ 68 h 68"/>
              </a:gdLst>
              <a:ahLst/>
              <a:cxnLst>
                <a:cxn ang="0">
                  <a:pos x="T0" y="T1"/>
                </a:cxn>
                <a:cxn ang="0">
                  <a:pos x="T2" y="T3"/>
                </a:cxn>
                <a:cxn ang="0">
                  <a:pos x="T4" y="T5"/>
                </a:cxn>
                <a:cxn ang="0">
                  <a:pos x="T6" y="T7"/>
                </a:cxn>
                <a:cxn ang="0">
                  <a:pos x="T8" y="T9"/>
                </a:cxn>
              </a:cxnLst>
              <a:rect l="0" t="0" r="r" b="b"/>
              <a:pathLst>
                <a:path w="35" h="68">
                  <a:moveTo>
                    <a:pt x="7" y="68"/>
                  </a:moveTo>
                  <a:lnTo>
                    <a:pt x="0" y="65"/>
                  </a:lnTo>
                  <a:lnTo>
                    <a:pt x="27" y="0"/>
                  </a:lnTo>
                  <a:lnTo>
                    <a:pt x="35" y="3"/>
                  </a:lnTo>
                  <a:lnTo>
                    <a:pt x="7"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79">
              <a:extLst>
                <a:ext uri="{FF2B5EF4-FFF2-40B4-BE49-F238E27FC236}">
                  <a16:creationId xmlns:a16="http://schemas.microsoft.com/office/drawing/2014/main" id="{0D46C986-7FC9-587C-0A90-C8F195ED2513}"/>
                </a:ext>
              </a:extLst>
            </p:cNvPr>
            <p:cNvSpPr>
              <a:spLocks/>
            </p:cNvSpPr>
            <p:nvPr/>
          </p:nvSpPr>
          <p:spPr bwMode="auto">
            <a:xfrm>
              <a:off x="5803901" y="4391026"/>
              <a:ext cx="53975" cy="104775"/>
            </a:xfrm>
            <a:custGeom>
              <a:avLst/>
              <a:gdLst>
                <a:gd name="T0" fmla="*/ 8 w 34"/>
                <a:gd name="T1" fmla="*/ 66 h 66"/>
                <a:gd name="T2" fmla="*/ 0 w 34"/>
                <a:gd name="T3" fmla="*/ 63 h 66"/>
                <a:gd name="T4" fmla="*/ 26 w 34"/>
                <a:gd name="T5" fmla="*/ 0 h 66"/>
                <a:gd name="T6" fmla="*/ 34 w 34"/>
                <a:gd name="T7" fmla="*/ 2 h 66"/>
                <a:gd name="T8" fmla="*/ 8 w 34"/>
                <a:gd name="T9" fmla="*/ 66 h 66"/>
              </a:gdLst>
              <a:ahLst/>
              <a:cxnLst>
                <a:cxn ang="0">
                  <a:pos x="T0" y="T1"/>
                </a:cxn>
                <a:cxn ang="0">
                  <a:pos x="T2" y="T3"/>
                </a:cxn>
                <a:cxn ang="0">
                  <a:pos x="T4" y="T5"/>
                </a:cxn>
                <a:cxn ang="0">
                  <a:pos x="T6" y="T7"/>
                </a:cxn>
                <a:cxn ang="0">
                  <a:pos x="T8" y="T9"/>
                </a:cxn>
              </a:cxnLst>
              <a:rect l="0" t="0" r="r" b="b"/>
              <a:pathLst>
                <a:path w="34" h="66">
                  <a:moveTo>
                    <a:pt x="8" y="66"/>
                  </a:moveTo>
                  <a:lnTo>
                    <a:pt x="0" y="63"/>
                  </a:lnTo>
                  <a:lnTo>
                    <a:pt x="26" y="0"/>
                  </a:lnTo>
                  <a:lnTo>
                    <a:pt x="34" y="2"/>
                  </a:lnTo>
                  <a:lnTo>
                    <a:pt x="8"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980">
              <a:extLst>
                <a:ext uri="{FF2B5EF4-FFF2-40B4-BE49-F238E27FC236}">
                  <a16:creationId xmlns:a16="http://schemas.microsoft.com/office/drawing/2014/main" id="{F384B765-473D-D63B-1F25-FB2D94E2A3EF}"/>
                </a:ext>
              </a:extLst>
            </p:cNvPr>
            <p:cNvSpPr>
              <a:spLocks/>
            </p:cNvSpPr>
            <p:nvPr/>
          </p:nvSpPr>
          <p:spPr bwMode="auto">
            <a:xfrm>
              <a:off x="5537201" y="4518026"/>
              <a:ext cx="104775" cy="53975"/>
            </a:xfrm>
            <a:custGeom>
              <a:avLst/>
              <a:gdLst>
                <a:gd name="T0" fmla="*/ 63 w 66"/>
                <a:gd name="T1" fmla="*/ 34 h 34"/>
                <a:gd name="T2" fmla="*/ 0 w 66"/>
                <a:gd name="T3" fmla="*/ 7 h 34"/>
                <a:gd name="T4" fmla="*/ 3 w 66"/>
                <a:gd name="T5" fmla="*/ 0 h 34"/>
                <a:gd name="T6" fmla="*/ 66 w 66"/>
                <a:gd name="T7" fmla="*/ 27 h 34"/>
                <a:gd name="T8" fmla="*/ 63 w 66"/>
                <a:gd name="T9" fmla="*/ 34 h 34"/>
              </a:gdLst>
              <a:ahLst/>
              <a:cxnLst>
                <a:cxn ang="0">
                  <a:pos x="T0" y="T1"/>
                </a:cxn>
                <a:cxn ang="0">
                  <a:pos x="T2" y="T3"/>
                </a:cxn>
                <a:cxn ang="0">
                  <a:pos x="T4" y="T5"/>
                </a:cxn>
                <a:cxn ang="0">
                  <a:pos x="T6" y="T7"/>
                </a:cxn>
                <a:cxn ang="0">
                  <a:pos x="T8" y="T9"/>
                </a:cxn>
              </a:cxnLst>
              <a:rect l="0" t="0" r="r" b="b"/>
              <a:pathLst>
                <a:path w="66" h="34">
                  <a:moveTo>
                    <a:pt x="63" y="34"/>
                  </a:moveTo>
                  <a:lnTo>
                    <a:pt x="0" y="7"/>
                  </a:lnTo>
                  <a:lnTo>
                    <a:pt x="3" y="0"/>
                  </a:lnTo>
                  <a:lnTo>
                    <a:pt x="66" y="27"/>
                  </a:lnTo>
                  <a:lnTo>
                    <a:pt x="6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981">
              <a:extLst>
                <a:ext uri="{FF2B5EF4-FFF2-40B4-BE49-F238E27FC236}">
                  <a16:creationId xmlns:a16="http://schemas.microsoft.com/office/drawing/2014/main" id="{10B32837-575F-1757-9D1C-04175339A561}"/>
                </a:ext>
              </a:extLst>
            </p:cNvPr>
            <p:cNvSpPr>
              <a:spLocks noEditPoints="1"/>
            </p:cNvSpPr>
            <p:nvPr/>
          </p:nvSpPr>
          <p:spPr bwMode="auto">
            <a:xfrm>
              <a:off x="5632451" y="4538663"/>
              <a:ext cx="55563" cy="52388"/>
            </a:xfrm>
            <a:custGeom>
              <a:avLst/>
              <a:gdLst>
                <a:gd name="T0" fmla="*/ 36 w 73"/>
                <a:gd name="T1" fmla="*/ 20 h 70"/>
                <a:gd name="T2" fmla="*/ 24 w 73"/>
                <a:gd name="T3" fmla="*/ 25 h 70"/>
                <a:gd name="T4" fmla="*/ 24 w 73"/>
                <a:gd name="T5" fmla="*/ 48 h 70"/>
                <a:gd name="T6" fmla="*/ 48 w 73"/>
                <a:gd name="T7" fmla="*/ 48 h 70"/>
                <a:gd name="T8" fmla="*/ 48 w 73"/>
                <a:gd name="T9" fmla="*/ 25 h 70"/>
                <a:gd name="T10" fmla="*/ 36 w 73"/>
                <a:gd name="T11" fmla="*/ 20 h 70"/>
                <a:gd name="T12" fmla="*/ 36 w 73"/>
                <a:gd name="T13" fmla="*/ 70 h 70"/>
                <a:gd name="T14" fmla="*/ 13 w 73"/>
                <a:gd name="T15" fmla="*/ 60 h 70"/>
                <a:gd name="T16" fmla="*/ 13 w 73"/>
                <a:gd name="T17" fmla="*/ 13 h 70"/>
                <a:gd name="T18" fmla="*/ 60 w 73"/>
                <a:gd name="T19" fmla="*/ 13 h 70"/>
                <a:gd name="T20" fmla="*/ 60 w 73"/>
                <a:gd name="T21" fmla="*/ 60 h 70"/>
                <a:gd name="T22" fmla="*/ 36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36" y="20"/>
                  </a:moveTo>
                  <a:cubicBezTo>
                    <a:pt x="32" y="20"/>
                    <a:pt x="28" y="21"/>
                    <a:pt x="24" y="25"/>
                  </a:cubicBezTo>
                  <a:cubicBezTo>
                    <a:pt x="18" y="31"/>
                    <a:pt x="18" y="42"/>
                    <a:pt x="24" y="48"/>
                  </a:cubicBezTo>
                  <a:cubicBezTo>
                    <a:pt x="31" y="54"/>
                    <a:pt x="42" y="54"/>
                    <a:pt x="48" y="48"/>
                  </a:cubicBezTo>
                  <a:cubicBezTo>
                    <a:pt x="54" y="42"/>
                    <a:pt x="54" y="31"/>
                    <a:pt x="48" y="25"/>
                  </a:cubicBezTo>
                  <a:cubicBezTo>
                    <a:pt x="45" y="21"/>
                    <a:pt x="40" y="20"/>
                    <a:pt x="36" y="20"/>
                  </a:cubicBezTo>
                  <a:close/>
                  <a:moveTo>
                    <a:pt x="36" y="70"/>
                  </a:moveTo>
                  <a:cubicBezTo>
                    <a:pt x="27" y="70"/>
                    <a:pt x="19" y="66"/>
                    <a:pt x="13" y="60"/>
                  </a:cubicBezTo>
                  <a:cubicBezTo>
                    <a:pt x="0" y="47"/>
                    <a:pt x="0" y="26"/>
                    <a:pt x="13" y="13"/>
                  </a:cubicBezTo>
                  <a:cubicBezTo>
                    <a:pt x="26" y="0"/>
                    <a:pt x="47" y="0"/>
                    <a:pt x="60" y="13"/>
                  </a:cubicBezTo>
                  <a:cubicBezTo>
                    <a:pt x="73" y="26"/>
                    <a:pt x="73" y="47"/>
                    <a:pt x="60" y="60"/>
                  </a:cubicBezTo>
                  <a:cubicBezTo>
                    <a:pt x="53" y="66"/>
                    <a:pt x="45" y="70"/>
                    <a:pt x="36" y="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982">
              <a:extLst>
                <a:ext uri="{FF2B5EF4-FFF2-40B4-BE49-F238E27FC236}">
                  <a16:creationId xmlns:a16="http://schemas.microsoft.com/office/drawing/2014/main" id="{698204E9-E8C7-1CA6-AAF1-7B1BD4C0E0E8}"/>
                </a:ext>
              </a:extLst>
            </p:cNvPr>
            <p:cNvSpPr>
              <a:spLocks noEditPoints="1"/>
            </p:cNvSpPr>
            <p:nvPr/>
          </p:nvSpPr>
          <p:spPr bwMode="auto">
            <a:xfrm>
              <a:off x="5603876" y="4291013"/>
              <a:ext cx="47625" cy="44450"/>
            </a:xfrm>
            <a:custGeom>
              <a:avLst/>
              <a:gdLst>
                <a:gd name="T0" fmla="*/ 22 w 62"/>
                <a:gd name="T1" fmla="*/ 22 h 59"/>
                <a:gd name="T2" fmla="*/ 22 w 62"/>
                <a:gd name="T3" fmla="*/ 39 h 59"/>
                <a:gd name="T4" fmla="*/ 39 w 62"/>
                <a:gd name="T5" fmla="*/ 39 h 59"/>
                <a:gd name="T6" fmla="*/ 42 w 62"/>
                <a:gd name="T7" fmla="*/ 31 h 59"/>
                <a:gd name="T8" fmla="*/ 39 w 62"/>
                <a:gd name="T9" fmla="*/ 22 h 59"/>
                <a:gd name="T10" fmla="*/ 22 w 62"/>
                <a:gd name="T11" fmla="*/ 22 h 59"/>
                <a:gd name="T12" fmla="*/ 31 w 62"/>
                <a:gd name="T13" fmla="*/ 59 h 59"/>
                <a:gd name="T14" fmla="*/ 11 w 62"/>
                <a:gd name="T15" fmla="*/ 51 h 59"/>
                <a:gd name="T16" fmla="*/ 11 w 62"/>
                <a:gd name="T17" fmla="*/ 11 h 59"/>
                <a:gd name="T18" fmla="*/ 11 w 62"/>
                <a:gd name="T19" fmla="*/ 11 h 59"/>
                <a:gd name="T20" fmla="*/ 51 w 62"/>
                <a:gd name="T21" fmla="*/ 11 h 59"/>
                <a:gd name="T22" fmla="*/ 51 w 62"/>
                <a:gd name="T23" fmla="*/ 51 h 59"/>
                <a:gd name="T24" fmla="*/ 31 w 62"/>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9">
                  <a:moveTo>
                    <a:pt x="22" y="22"/>
                  </a:moveTo>
                  <a:cubicBezTo>
                    <a:pt x="18" y="27"/>
                    <a:pt x="18" y="34"/>
                    <a:pt x="22" y="39"/>
                  </a:cubicBezTo>
                  <a:cubicBezTo>
                    <a:pt x="27" y="43"/>
                    <a:pt x="35" y="43"/>
                    <a:pt x="39" y="39"/>
                  </a:cubicBezTo>
                  <a:cubicBezTo>
                    <a:pt x="41" y="37"/>
                    <a:pt x="42" y="34"/>
                    <a:pt x="42" y="31"/>
                  </a:cubicBezTo>
                  <a:cubicBezTo>
                    <a:pt x="42" y="28"/>
                    <a:pt x="41" y="25"/>
                    <a:pt x="39" y="22"/>
                  </a:cubicBezTo>
                  <a:cubicBezTo>
                    <a:pt x="35" y="18"/>
                    <a:pt x="27" y="18"/>
                    <a:pt x="22" y="22"/>
                  </a:cubicBezTo>
                  <a:close/>
                  <a:moveTo>
                    <a:pt x="31" y="59"/>
                  </a:moveTo>
                  <a:cubicBezTo>
                    <a:pt x="23" y="59"/>
                    <a:pt x="16" y="56"/>
                    <a:pt x="11" y="51"/>
                  </a:cubicBezTo>
                  <a:cubicBezTo>
                    <a:pt x="0" y="40"/>
                    <a:pt x="0" y="22"/>
                    <a:pt x="11" y="11"/>
                  </a:cubicBezTo>
                  <a:lnTo>
                    <a:pt x="11" y="11"/>
                  </a:lnTo>
                  <a:cubicBezTo>
                    <a:pt x="22" y="0"/>
                    <a:pt x="40" y="0"/>
                    <a:pt x="51" y="11"/>
                  </a:cubicBezTo>
                  <a:cubicBezTo>
                    <a:pt x="62" y="22"/>
                    <a:pt x="62" y="40"/>
                    <a:pt x="51" y="51"/>
                  </a:cubicBezTo>
                  <a:cubicBezTo>
                    <a:pt x="45" y="56"/>
                    <a:pt x="38" y="59"/>
                    <a:pt x="31" y="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983">
              <a:extLst>
                <a:ext uri="{FF2B5EF4-FFF2-40B4-BE49-F238E27FC236}">
                  <a16:creationId xmlns:a16="http://schemas.microsoft.com/office/drawing/2014/main" id="{0D364842-3691-626C-8CBE-534AE02D9812}"/>
                </a:ext>
              </a:extLst>
            </p:cNvPr>
            <p:cNvSpPr>
              <a:spLocks noEditPoints="1"/>
            </p:cNvSpPr>
            <p:nvPr/>
          </p:nvSpPr>
          <p:spPr bwMode="auto">
            <a:xfrm>
              <a:off x="5657851" y="4341813"/>
              <a:ext cx="42863" cy="44450"/>
            </a:xfrm>
            <a:custGeom>
              <a:avLst/>
              <a:gdLst>
                <a:gd name="T0" fmla="*/ 28 w 56"/>
                <a:gd name="T1" fmla="*/ 19 h 59"/>
                <a:gd name="T2" fmla="*/ 20 w 56"/>
                <a:gd name="T3" fmla="*/ 22 h 59"/>
                <a:gd name="T4" fmla="*/ 16 w 56"/>
                <a:gd name="T5" fmla="*/ 31 h 59"/>
                <a:gd name="T6" fmla="*/ 20 w 56"/>
                <a:gd name="T7" fmla="*/ 39 h 59"/>
                <a:gd name="T8" fmla="*/ 36 w 56"/>
                <a:gd name="T9" fmla="*/ 39 h 59"/>
                <a:gd name="T10" fmla="*/ 40 w 56"/>
                <a:gd name="T11" fmla="*/ 31 h 59"/>
                <a:gd name="T12" fmla="*/ 36 w 56"/>
                <a:gd name="T13" fmla="*/ 22 h 59"/>
                <a:gd name="T14" fmla="*/ 28 w 56"/>
                <a:gd name="T15" fmla="*/ 19 h 59"/>
                <a:gd name="T16" fmla="*/ 28 w 56"/>
                <a:gd name="T17" fmla="*/ 59 h 59"/>
                <a:gd name="T18" fmla="*/ 8 w 56"/>
                <a:gd name="T19" fmla="*/ 51 h 59"/>
                <a:gd name="T20" fmla="*/ 0 w 56"/>
                <a:gd name="T21" fmla="*/ 31 h 59"/>
                <a:gd name="T22" fmla="*/ 8 w 56"/>
                <a:gd name="T23" fmla="*/ 11 h 59"/>
                <a:gd name="T24" fmla="*/ 48 w 56"/>
                <a:gd name="T25" fmla="*/ 11 h 59"/>
                <a:gd name="T26" fmla="*/ 56 w 56"/>
                <a:gd name="T27" fmla="*/ 31 h 59"/>
                <a:gd name="T28" fmla="*/ 48 w 56"/>
                <a:gd name="T29" fmla="*/ 51 h 59"/>
                <a:gd name="T30" fmla="*/ 28 w 56"/>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9">
                  <a:moveTo>
                    <a:pt x="28" y="19"/>
                  </a:moveTo>
                  <a:cubicBezTo>
                    <a:pt x="25" y="19"/>
                    <a:pt x="22" y="20"/>
                    <a:pt x="20" y="22"/>
                  </a:cubicBezTo>
                  <a:cubicBezTo>
                    <a:pt x="17" y="25"/>
                    <a:pt x="16" y="28"/>
                    <a:pt x="16" y="31"/>
                  </a:cubicBezTo>
                  <a:cubicBezTo>
                    <a:pt x="16" y="34"/>
                    <a:pt x="17" y="37"/>
                    <a:pt x="20" y="39"/>
                  </a:cubicBezTo>
                  <a:cubicBezTo>
                    <a:pt x="24" y="43"/>
                    <a:pt x="32" y="43"/>
                    <a:pt x="36" y="39"/>
                  </a:cubicBezTo>
                  <a:cubicBezTo>
                    <a:pt x="38" y="37"/>
                    <a:pt x="40" y="34"/>
                    <a:pt x="40" y="31"/>
                  </a:cubicBezTo>
                  <a:cubicBezTo>
                    <a:pt x="40" y="28"/>
                    <a:pt x="38" y="25"/>
                    <a:pt x="36" y="22"/>
                  </a:cubicBezTo>
                  <a:cubicBezTo>
                    <a:pt x="34" y="20"/>
                    <a:pt x="31" y="19"/>
                    <a:pt x="28" y="19"/>
                  </a:cubicBezTo>
                  <a:close/>
                  <a:moveTo>
                    <a:pt x="28" y="59"/>
                  </a:moveTo>
                  <a:cubicBezTo>
                    <a:pt x="20" y="59"/>
                    <a:pt x="13" y="56"/>
                    <a:pt x="8" y="51"/>
                  </a:cubicBezTo>
                  <a:cubicBezTo>
                    <a:pt x="2" y="45"/>
                    <a:pt x="0" y="38"/>
                    <a:pt x="0" y="31"/>
                  </a:cubicBezTo>
                  <a:cubicBezTo>
                    <a:pt x="0" y="23"/>
                    <a:pt x="2" y="16"/>
                    <a:pt x="8" y="11"/>
                  </a:cubicBezTo>
                  <a:cubicBezTo>
                    <a:pt x="19" y="0"/>
                    <a:pt x="37" y="0"/>
                    <a:pt x="48" y="11"/>
                  </a:cubicBezTo>
                  <a:cubicBezTo>
                    <a:pt x="53" y="16"/>
                    <a:pt x="56" y="23"/>
                    <a:pt x="56" y="31"/>
                  </a:cubicBezTo>
                  <a:cubicBezTo>
                    <a:pt x="56" y="38"/>
                    <a:pt x="53" y="45"/>
                    <a:pt x="48" y="51"/>
                  </a:cubicBezTo>
                  <a:cubicBezTo>
                    <a:pt x="43" y="56"/>
                    <a:pt x="35" y="59"/>
                    <a:pt x="28" y="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984">
              <a:extLst>
                <a:ext uri="{FF2B5EF4-FFF2-40B4-BE49-F238E27FC236}">
                  <a16:creationId xmlns:a16="http://schemas.microsoft.com/office/drawing/2014/main" id="{0D16DB94-14BA-8694-F976-A0605CDE3121}"/>
                </a:ext>
              </a:extLst>
            </p:cNvPr>
            <p:cNvSpPr>
              <a:spLocks/>
            </p:cNvSpPr>
            <p:nvPr/>
          </p:nvSpPr>
          <p:spPr bwMode="auto">
            <a:xfrm>
              <a:off x="5532439" y="4314826"/>
              <a:ext cx="93663" cy="95250"/>
            </a:xfrm>
            <a:custGeom>
              <a:avLst/>
              <a:gdLst>
                <a:gd name="T0" fmla="*/ 5 w 59"/>
                <a:gd name="T1" fmla="*/ 60 h 60"/>
                <a:gd name="T2" fmla="*/ 0 w 59"/>
                <a:gd name="T3" fmla="*/ 54 h 60"/>
                <a:gd name="T4" fmla="*/ 53 w 59"/>
                <a:gd name="T5" fmla="*/ 0 h 60"/>
                <a:gd name="T6" fmla="*/ 59 w 59"/>
                <a:gd name="T7" fmla="*/ 6 h 60"/>
                <a:gd name="T8" fmla="*/ 5 w 59"/>
                <a:gd name="T9" fmla="*/ 60 h 60"/>
              </a:gdLst>
              <a:ahLst/>
              <a:cxnLst>
                <a:cxn ang="0">
                  <a:pos x="T0" y="T1"/>
                </a:cxn>
                <a:cxn ang="0">
                  <a:pos x="T2" y="T3"/>
                </a:cxn>
                <a:cxn ang="0">
                  <a:pos x="T4" y="T5"/>
                </a:cxn>
                <a:cxn ang="0">
                  <a:pos x="T6" y="T7"/>
                </a:cxn>
                <a:cxn ang="0">
                  <a:pos x="T8" y="T9"/>
                </a:cxn>
              </a:cxnLst>
              <a:rect l="0" t="0" r="r" b="b"/>
              <a:pathLst>
                <a:path w="59" h="60">
                  <a:moveTo>
                    <a:pt x="5" y="60"/>
                  </a:moveTo>
                  <a:lnTo>
                    <a:pt x="0" y="54"/>
                  </a:lnTo>
                  <a:lnTo>
                    <a:pt x="53" y="0"/>
                  </a:lnTo>
                  <a:lnTo>
                    <a:pt x="59" y="6"/>
                  </a:lnTo>
                  <a:lnTo>
                    <a:pt x="5"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85">
              <a:extLst>
                <a:ext uri="{FF2B5EF4-FFF2-40B4-BE49-F238E27FC236}">
                  <a16:creationId xmlns:a16="http://schemas.microsoft.com/office/drawing/2014/main" id="{9497AC6D-EF40-BB5E-BCC1-3338FBBC94B0}"/>
                </a:ext>
              </a:extLst>
            </p:cNvPr>
            <p:cNvSpPr>
              <a:spLocks/>
            </p:cNvSpPr>
            <p:nvPr/>
          </p:nvSpPr>
          <p:spPr bwMode="auto">
            <a:xfrm>
              <a:off x="5634039" y="4319588"/>
              <a:ext cx="38100" cy="38100"/>
            </a:xfrm>
            <a:custGeom>
              <a:avLst/>
              <a:gdLst>
                <a:gd name="T0" fmla="*/ 19 w 24"/>
                <a:gd name="T1" fmla="*/ 24 h 24"/>
                <a:gd name="T2" fmla="*/ 0 w 24"/>
                <a:gd name="T3" fmla="*/ 6 h 24"/>
                <a:gd name="T4" fmla="*/ 6 w 24"/>
                <a:gd name="T5" fmla="*/ 0 h 24"/>
                <a:gd name="T6" fmla="*/ 24 w 24"/>
                <a:gd name="T7" fmla="*/ 19 h 24"/>
                <a:gd name="T8" fmla="*/ 19 w 24"/>
                <a:gd name="T9" fmla="*/ 24 h 24"/>
              </a:gdLst>
              <a:ahLst/>
              <a:cxnLst>
                <a:cxn ang="0">
                  <a:pos x="T0" y="T1"/>
                </a:cxn>
                <a:cxn ang="0">
                  <a:pos x="T2" y="T3"/>
                </a:cxn>
                <a:cxn ang="0">
                  <a:pos x="T4" y="T5"/>
                </a:cxn>
                <a:cxn ang="0">
                  <a:pos x="T6" y="T7"/>
                </a:cxn>
                <a:cxn ang="0">
                  <a:pos x="T8" y="T9"/>
                </a:cxn>
              </a:cxnLst>
              <a:rect l="0" t="0" r="r" b="b"/>
              <a:pathLst>
                <a:path w="24" h="24">
                  <a:moveTo>
                    <a:pt x="19" y="24"/>
                  </a:moveTo>
                  <a:lnTo>
                    <a:pt x="0" y="6"/>
                  </a:lnTo>
                  <a:lnTo>
                    <a:pt x="6" y="0"/>
                  </a:lnTo>
                  <a:lnTo>
                    <a:pt x="24" y="19"/>
                  </a:lnTo>
                  <a:lnTo>
                    <a:pt x="1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986">
              <a:extLst>
                <a:ext uri="{FF2B5EF4-FFF2-40B4-BE49-F238E27FC236}">
                  <a16:creationId xmlns:a16="http://schemas.microsoft.com/office/drawing/2014/main" id="{970D9217-B81C-F6B2-D4F2-B1E5258BB404}"/>
                </a:ext>
              </a:extLst>
            </p:cNvPr>
            <p:cNvSpPr>
              <a:spLocks/>
            </p:cNvSpPr>
            <p:nvPr/>
          </p:nvSpPr>
          <p:spPr bwMode="auto">
            <a:xfrm>
              <a:off x="5684839" y="4287838"/>
              <a:ext cx="71438" cy="69850"/>
            </a:xfrm>
            <a:custGeom>
              <a:avLst/>
              <a:gdLst>
                <a:gd name="T0" fmla="*/ 6 w 45"/>
                <a:gd name="T1" fmla="*/ 44 h 44"/>
                <a:gd name="T2" fmla="*/ 0 w 45"/>
                <a:gd name="T3" fmla="*/ 39 h 44"/>
                <a:gd name="T4" fmla="*/ 39 w 45"/>
                <a:gd name="T5" fmla="*/ 0 h 44"/>
                <a:gd name="T6" fmla="*/ 45 w 45"/>
                <a:gd name="T7" fmla="*/ 5 h 44"/>
                <a:gd name="T8" fmla="*/ 6 w 45"/>
                <a:gd name="T9" fmla="*/ 44 h 44"/>
              </a:gdLst>
              <a:ahLst/>
              <a:cxnLst>
                <a:cxn ang="0">
                  <a:pos x="T0" y="T1"/>
                </a:cxn>
                <a:cxn ang="0">
                  <a:pos x="T2" y="T3"/>
                </a:cxn>
                <a:cxn ang="0">
                  <a:pos x="T4" y="T5"/>
                </a:cxn>
                <a:cxn ang="0">
                  <a:pos x="T6" y="T7"/>
                </a:cxn>
                <a:cxn ang="0">
                  <a:pos x="T8" y="T9"/>
                </a:cxn>
              </a:cxnLst>
              <a:rect l="0" t="0" r="r" b="b"/>
              <a:pathLst>
                <a:path w="45" h="44">
                  <a:moveTo>
                    <a:pt x="6" y="44"/>
                  </a:moveTo>
                  <a:lnTo>
                    <a:pt x="0" y="39"/>
                  </a:lnTo>
                  <a:lnTo>
                    <a:pt x="39" y="0"/>
                  </a:lnTo>
                  <a:lnTo>
                    <a:pt x="45" y="5"/>
                  </a:lnTo>
                  <a:lnTo>
                    <a:pt x="6"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987">
              <a:extLst>
                <a:ext uri="{FF2B5EF4-FFF2-40B4-BE49-F238E27FC236}">
                  <a16:creationId xmlns:a16="http://schemas.microsoft.com/office/drawing/2014/main" id="{E982F45F-6D81-F47E-B05E-62FCE7BBEB7C}"/>
                </a:ext>
              </a:extLst>
            </p:cNvPr>
            <p:cNvSpPr>
              <a:spLocks noChangeArrowheads="1"/>
            </p:cNvSpPr>
            <p:nvPr/>
          </p:nvSpPr>
          <p:spPr bwMode="auto">
            <a:xfrm>
              <a:off x="5608639" y="4368801"/>
              <a:ext cx="12700" cy="920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988">
              <a:extLst>
                <a:ext uri="{FF2B5EF4-FFF2-40B4-BE49-F238E27FC236}">
                  <a16:creationId xmlns:a16="http://schemas.microsoft.com/office/drawing/2014/main" id="{CCE290A9-D782-DA9C-A7AD-F0DE637B1BB3}"/>
                </a:ext>
              </a:extLst>
            </p:cNvPr>
            <p:cNvSpPr>
              <a:spLocks noChangeArrowheads="1"/>
            </p:cNvSpPr>
            <p:nvPr/>
          </p:nvSpPr>
          <p:spPr bwMode="auto">
            <a:xfrm>
              <a:off x="5573714" y="4403726"/>
              <a:ext cx="12700"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989">
              <a:extLst>
                <a:ext uri="{FF2B5EF4-FFF2-40B4-BE49-F238E27FC236}">
                  <a16:creationId xmlns:a16="http://schemas.microsoft.com/office/drawing/2014/main" id="{90546B57-F44E-39C5-AE9C-BBC0F5A6F6C3}"/>
                </a:ext>
              </a:extLst>
            </p:cNvPr>
            <p:cNvSpPr>
              <a:spLocks noChangeArrowheads="1"/>
            </p:cNvSpPr>
            <p:nvPr/>
          </p:nvSpPr>
          <p:spPr bwMode="auto">
            <a:xfrm>
              <a:off x="5641976" y="4389438"/>
              <a:ext cx="12700" cy="714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990">
              <a:extLst>
                <a:ext uri="{FF2B5EF4-FFF2-40B4-BE49-F238E27FC236}">
                  <a16:creationId xmlns:a16="http://schemas.microsoft.com/office/drawing/2014/main" id="{68F85DAC-B062-FF5F-FD7C-37C466DD5B77}"/>
                </a:ext>
              </a:extLst>
            </p:cNvPr>
            <p:cNvSpPr>
              <a:spLocks noChangeArrowheads="1"/>
            </p:cNvSpPr>
            <p:nvPr/>
          </p:nvSpPr>
          <p:spPr bwMode="auto">
            <a:xfrm>
              <a:off x="5676901" y="4414838"/>
              <a:ext cx="12700" cy="460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991">
              <a:extLst>
                <a:ext uri="{FF2B5EF4-FFF2-40B4-BE49-F238E27FC236}">
                  <a16:creationId xmlns:a16="http://schemas.microsoft.com/office/drawing/2014/main" id="{ABAEDBDF-5963-C97F-08F8-4068A228E4B1}"/>
                </a:ext>
              </a:extLst>
            </p:cNvPr>
            <p:cNvSpPr>
              <a:spLocks noChangeArrowheads="1"/>
            </p:cNvSpPr>
            <p:nvPr/>
          </p:nvSpPr>
          <p:spPr bwMode="auto">
            <a:xfrm>
              <a:off x="5710239" y="4368801"/>
              <a:ext cx="14288" cy="920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992">
              <a:extLst>
                <a:ext uri="{FF2B5EF4-FFF2-40B4-BE49-F238E27FC236}">
                  <a16:creationId xmlns:a16="http://schemas.microsoft.com/office/drawing/2014/main" id="{42EE4D1D-404D-55B6-3E3F-AE03F9EF9733}"/>
                </a:ext>
              </a:extLst>
            </p:cNvPr>
            <p:cNvSpPr>
              <a:spLocks noChangeArrowheads="1"/>
            </p:cNvSpPr>
            <p:nvPr/>
          </p:nvSpPr>
          <p:spPr bwMode="auto">
            <a:xfrm>
              <a:off x="5745164" y="4344988"/>
              <a:ext cx="12700" cy="1158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993">
              <a:extLst>
                <a:ext uri="{FF2B5EF4-FFF2-40B4-BE49-F238E27FC236}">
                  <a16:creationId xmlns:a16="http://schemas.microsoft.com/office/drawing/2014/main" id="{4DEA5CAC-27AA-BA28-69B7-C9FF4F034D00}"/>
                </a:ext>
              </a:extLst>
            </p:cNvPr>
            <p:cNvSpPr>
              <a:spLocks/>
            </p:cNvSpPr>
            <p:nvPr/>
          </p:nvSpPr>
          <p:spPr bwMode="auto">
            <a:xfrm>
              <a:off x="5716589" y="4286251"/>
              <a:ext cx="41275" cy="39688"/>
            </a:xfrm>
            <a:custGeom>
              <a:avLst/>
              <a:gdLst>
                <a:gd name="T0" fmla="*/ 26 w 26"/>
                <a:gd name="T1" fmla="*/ 25 h 25"/>
                <a:gd name="T2" fmla="*/ 18 w 26"/>
                <a:gd name="T3" fmla="*/ 25 h 25"/>
                <a:gd name="T4" fmla="*/ 18 w 26"/>
                <a:gd name="T5" fmla="*/ 8 h 25"/>
                <a:gd name="T6" fmla="*/ 0 w 26"/>
                <a:gd name="T7" fmla="*/ 8 h 25"/>
                <a:gd name="T8" fmla="*/ 0 w 26"/>
                <a:gd name="T9" fmla="*/ 0 h 25"/>
                <a:gd name="T10" fmla="*/ 26 w 26"/>
                <a:gd name="T11" fmla="*/ 0 h 25"/>
                <a:gd name="T12" fmla="*/ 26 w 2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25"/>
                  </a:moveTo>
                  <a:lnTo>
                    <a:pt x="18" y="25"/>
                  </a:lnTo>
                  <a:lnTo>
                    <a:pt x="18" y="8"/>
                  </a:lnTo>
                  <a:lnTo>
                    <a:pt x="0" y="8"/>
                  </a:lnTo>
                  <a:lnTo>
                    <a:pt x="0" y="0"/>
                  </a:lnTo>
                  <a:lnTo>
                    <a:pt x="26" y="0"/>
                  </a:lnTo>
                  <a:lnTo>
                    <a:pt x="2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994">
              <a:extLst>
                <a:ext uri="{FF2B5EF4-FFF2-40B4-BE49-F238E27FC236}">
                  <a16:creationId xmlns:a16="http://schemas.microsoft.com/office/drawing/2014/main" id="{FE06ABC5-5117-02A8-00B3-5FECB08E2259}"/>
                </a:ext>
              </a:extLst>
            </p:cNvPr>
            <p:cNvSpPr>
              <a:spLocks noChangeArrowheads="1"/>
            </p:cNvSpPr>
            <p:nvPr/>
          </p:nvSpPr>
          <p:spPr bwMode="auto">
            <a:xfrm>
              <a:off x="5538789" y="4425951"/>
              <a:ext cx="14288"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9" name="Engineer9" descr="{&quot;Key&quot;:&quot;POWER_USER_SHAPE_ICON&quot;,&quot;Value&quot;:&quot;POWER_USER_SHAPE_ICON_STYLE_1&quot;}">
            <a:extLst>
              <a:ext uri="{FF2B5EF4-FFF2-40B4-BE49-F238E27FC236}">
                <a16:creationId xmlns:a16="http://schemas.microsoft.com/office/drawing/2014/main" id="{2534D5F4-783E-9269-A681-781982E6A0F7}"/>
              </a:ext>
            </a:extLst>
          </p:cNvPr>
          <p:cNvGrpSpPr>
            <a:grpSpLocks noChangeAspect="1"/>
          </p:cNvGrpSpPr>
          <p:nvPr/>
        </p:nvGrpSpPr>
        <p:grpSpPr>
          <a:xfrm>
            <a:off x="3091187" y="3757783"/>
            <a:ext cx="323998" cy="452093"/>
            <a:chOff x="4278313" y="5818188"/>
            <a:chExt cx="204788" cy="285750"/>
          </a:xfrm>
          <a:solidFill>
            <a:schemeClr val="bg1"/>
          </a:solidFill>
        </p:grpSpPr>
        <p:sp>
          <p:nvSpPr>
            <p:cNvPr id="90" name="Freeform 465">
              <a:extLst>
                <a:ext uri="{FF2B5EF4-FFF2-40B4-BE49-F238E27FC236}">
                  <a16:creationId xmlns:a16="http://schemas.microsoft.com/office/drawing/2014/main" id="{C60DF28D-19FE-AEE3-EFCF-E80A9573B138}"/>
                </a:ext>
              </a:extLst>
            </p:cNvPr>
            <p:cNvSpPr>
              <a:spLocks/>
            </p:cNvSpPr>
            <p:nvPr/>
          </p:nvSpPr>
          <p:spPr bwMode="auto">
            <a:xfrm>
              <a:off x="4357688" y="5976938"/>
              <a:ext cx="44450" cy="12700"/>
            </a:xfrm>
            <a:custGeom>
              <a:avLst/>
              <a:gdLst>
                <a:gd name="T0" fmla="*/ 188 w 218"/>
                <a:gd name="T1" fmla="*/ 0 h 61"/>
                <a:gd name="T2" fmla="*/ 195 w 218"/>
                <a:gd name="T3" fmla="*/ 4 h 61"/>
                <a:gd name="T4" fmla="*/ 188 w 218"/>
                <a:gd name="T5" fmla="*/ 0 h 61"/>
                <a:gd name="T6" fmla="*/ 188 w 218"/>
                <a:gd name="T7" fmla="*/ 0 h 61"/>
                <a:gd name="T8" fmla="*/ 195 w 218"/>
                <a:gd name="T9" fmla="*/ 4 h 61"/>
                <a:gd name="T10" fmla="*/ 188 w 218"/>
                <a:gd name="T11" fmla="*/ 0 h 61"/>
                <a:gd name="T12" fmla="*/ 173 w 218"/>
                <a:gd name="T13" fmla="*/ 13 h 61"/>
                <a:gd name="T14" fmla="*/ 109 w 218"/>
                <a:gd name="T15" fmla="*/ 28 h 61"/>
                <a:gd name="T16" fmla="*/ 42 w 218"/>
                <a:gd name="T17" fmla="*/ 12 h 61"/>
                <a:gd name="T18" fmla="*/ 32 w 218"/>
                <a:gd name="T19" fmla="*/ 3 h 61"/>
                <a:gd name="T20" fmla="*/ 30 w 218"/>
                <a:gd name="T21" fmla="*/ 0 h 61"/>
                <a:gd name="T22" fmla="*/ 30 w 218"/>
                <a:gd name="T23" fmla="*/ 0 h 61"/>
                <a:gd name="T24" fmla="*/ 23 w 218"/>
                <a:gd name="T25" fmla="*/ 3 h 61"/>
                <a:gd name="T26" fmla="*/ 30 w 218"/>
                <a:gd name="T27" fmla="*/ 0 h 61"/>
                <a:gd name="T28" fmla="*/ 30 w 218"/>
                <a:gd name="T29" fmla="*/ 0 h 61"/>
                <a:gd name="T30" fmla="*/ 23 w 218"/>
                <a:gd name="T31" fmla="*/ 3 h 61"/>
                <a:gd name="T32" fmla="*/ 30 w 218"/>
                <a:gd name="T33" fmla="*/ 0 h 61"/>
                <a:gd name="T34" fmla="*/ 0 w 218"/>
                <a:gd name="T35" fmla="*/ 14 h 61"/>
                <a:gd name="T36" fmla="*/ 24 w 218"/>
                <a:gd name="T37" fmla="*/ 40 h 61"/>
                <a:gd name="T38" fmla="*/ 109 w 218"/>
                <a:gd name="T39" fmla="*/ 61 h 61"/>
                <a:gd name="T40" fmla="*/ 194 w 218"/>
                <a:gd name="T41" fmla="*/ 40 h 61"/>
                <a:gd name="T42" fmla="*/ 218 w 218"/>
                <a:gd name="T43" fmla="*/ 14 h 61"/>
                <a:gd name="T44" fmla="*/ 188 w 218"/>
                <a:gd name="T4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61">
                  <a:moveTo>
                    <a:pt x="188" y="0"/>
                  </a:moveTo>
                  <a:lnTo>
                    <a:pt x="195" y="4"/>
                  </a:lnTo>
                  <a:lnTo>
                    <a:pt x="188" y="0"/>
                  </a:lnTo>
                  <a:lnTo>
                    <a:pt x="188" y="0"/>
                  </a:lnTo>
                  <a:lnTo>
                    <a:pt x="195" y="4"/>
                  </a:lnTo>
                  <a:lnTo>
                    <a:pt x="188" y="0"/>
                  </a:lnTo>
                  <a:cubicBezTo>
                    <a:pt x="188" y="0"/>
                    <a:pt x="185" y="6"/>
                    <a:pt x="173" y="13"/>
                  </a:cubicBezTo>
                  <a:cubicBezTo>
                    <a:pt x="162" y="20"/>
                    <a:pt x="142" y="28"/>
                    <a:pt x="109" y="28"/>
                  </a:cubicBezTo>
                  <a:cubicBezTo>
                    <a:pt x="73" y="28"/>
                    <a:pt x="53" y="19"/>
                    <a:pt x="42" y="12"/>
                  </a:cubicBezTo>
                  <a:cubicBezTo>
                    <a:pt x="37" y="8"/>
                    <a:pt x="33" y="5"/>
                    <a:pt x="32" y="3"/>
                  </a:cubicBezTo>
                  <a:lnTo>
                    <a:pt x="30" y="0"/>
                  </a:lnTo>
                  <a:lnTo>
                    <a:pt x="30" y="0"/>
                  </a:lnTo>
                  <a:lnTo>
                    <a:pt x="23" y="3"/>
                  </a:lnTo>
                  <a:lnTo>
                    <a:pt x="30" y="0"/>
                  </a:lnTo>
                  <a:lnTo>
                    <a:pt x="30" y="0"/>
                  </a:lnTo>
                  <a:lnTo>
                    <a:pt x="23" y="3"/>
                  </a:lnTo>
                  <a:lnTo>
                    <a:pt x="30" y="0"/>
                  </a:lnTo>
                  <a:lnTo>
                    <a:pt x="0" y="14"/>
                  </a:lnTo>
                  <a:cubicBezTo>
                    <a:pt x="0" y="16"/>
                    <a:pt x="7" y="28"/>
                    <a:pt x="24" y="40"/>
                  </a:cubicBezTo>
                  <a:cubicBezTo>
                    <a:pt x="41" y="51"/>
                    <a:pt x="68" y="61"/>
                    <a:pt x="109" y="61"/>
                  </a:cubicBezTo>
                  <a:cubicBezTo>
                    <a:pt x="150" y="61"/>
                    <a:pt x="177" y="51"/>
                    <a:pt x="194" y="40"/>
                  </a:cubicBezTo>
                  <a:cubicBezTo>
                    <a:pt x="211" y="28"/>
                    <a:pt x="217" y="16"/>
                    <a:pt x="218" y="14"/>
                  </a:cubicBezTo>
                  <a:lnTo>
                    <a:pt x="18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1" name="Freeform 466">
              <a:extLst>
                <a:ext uri="{FF2B5EF4-FFF2-40B4-BE49-F238E27FC236}">
                  <a16:creationId xmlns:a16="http://schemas.microsoft.com/office/drawing/2014/main" id="{05F4DDF8-9AA1-DFC7-1233-F9D4EE2AF0A9}"/>
                </a:ext>
              </a:extLst>
            </p:cNvPr>
            <p:cNvSpPr>
              <a:spLocks/>
            </p:cNvSpPr>
            <p:nvPr/>
          </p:nvSpPr>
          <p:spPr bwMode="auto">
            <a:xfrm>
              <a:off x="4278313" y="5999163"/>
              <a:ext cx="204788" cy="104775"/>
            </a:xfrm>
            <a:custGeom>
              <a:avLst/>
              <a:gdLst>
                <a:gd name="T0" fmla="*/ 978 w 994"/>
                <a:gd name="T1" fmla="*/ 385 h 506"/>
                <a:gd name="T2" fmla="*/ 961 w 994"/>
                <a:gd name="T3" fmla="*/ 385 h 506"/>
                <a:gd name="T4" fmla="*/ 961 w 994"/>
                <a:gd name="T5" fmla="*/ 473 h 506"/>
                <a:gd name="T6" fmla="*/ 33 w 994"/>
                <a:gd name="T7" fmla="*/ 473 h 506"/>
                <a:gd name="T8" fmla="*/ 33 w 994"/>
                <a:gd name="T9" fmla="*/ 385 h 506"/>
                <a:gd name="T10" fmla="*/ 116 w 994"/>
                <a:gd name="T11" fmla="*/ 263 h 506"/>
                <a:gd name="T12" fmla="*/ 394 w 994"/>
                <a:gd name="T13" fmla="*/ 153 h 506"/>
                <a:gd name="T14" fmla="*/ 394 w 994"/>
                <a:gd name="T15" fmla="*/ 27 h 506"/>
                <a:gd name="T16" fmla="*/ 378 w 994"/>
                <a:gd name="T17" fmla="*/ 27 h 506"/>
                <a:gd name="T18" fmla="*/ 370 w 994"/>
                <a:gd name="T19" fmla="*/ 42 h 506"/>
                <a:gd name="T20" fmla="*/ 497 w 994"/>
                <a:gd name="T21" fmla="*/ 70 h 506"/>
                <a:gd name="T22" fmla="*/ 623 w 994"/>
                <a:gd name="T23" fmla="*/ 42 h 506"/>
                <a:gd name="T24" fmla="*/ 616 w 994"/>
                <a:gd name="T25" fmla="*/ 27 h 506"/>
                <a:gd name="T26" fmla="*/ 599 w 994"/>
                <a:gd name="T27" fmla="*/ 27 h 506"/>
                <a:gd name="T28" fmla="*/ 599 w 994"/>
                <a:gd name="T29" fmla="*/ 153 h 506"/>
                <a:gd name="T30" fmla="*/ 878 w 994"/>
                <a:gd name="T31" fmla="*/ 263 h 506"/>
                <a:gd name="T32" fmla="*/ 961 w 994"/>
                <a:gd name="T33" fmla="*/ 385 h 506"/>
                <a:gd name="T34" fmla="*/ 978 w 994"/>
                <a:gd name="T35" fmla="*/ 385 h 506"/>
                <a:gd name="T36" fmla="*/ 994 w 994"/>
                <a:gd name="T37" fmla="*/ 385 h 506"/>
                <a:gd name="T38" fmla="*/ 890 w 994"/>
                <a:gd name="T39" fmla="*/ 232 h 506"/>
                <a:gd name="T40" fmla="*/ 633 w 994"/>
                <a:gd name="T41" fmla="*/ 130 h 506"/>
                <a:gd name="T42" fmla="*/ 633 w 994"/>
                <a:gd name="T43" fmla="*/ 0 h 506"/>
                <a:gd name="T44" fmla="*/ 609 w 994"/>
                <a:gd name="T45" fmla="*/ 12 h 506"/>
                <a:gd name="T46" fmla="*/ 497 w 994"/>
                <a:gd name="T47" fmla="*/ 36 h 506"/>
                <a:gd name="T48" fmla="*/ 385 w 994"/>
                <a:gd name="T49" fmla="*/ 12 h 506"/>
                <a:gd name="T50" fmla="*/ 361 w 994"/>
                <a:gd name="T51" fmla="*/ 0 h 506"/>
                <a:gd name="T52" fmla="*/ 361 w 994"/>
                <a:gd name="T53" fmla="*/ 130 h 506"/>
                <a:gd name="T54" fmla="*/ 104 w 994"/>
                <a:gd name="T55" fmla="*/ 232 h 506"/>
                <a:gd name="T56" fmla="*/ 0 w 994"/>
                <a:gd name="T57" fmla="*/ 385 h 506"/>
                <a:gd name="T58" fmla="*/ 0 w 994"/>
                <a:gd name="T59" fmla="*/ 506 h 506"/>
                <a:gd name="T60" fmla="*/ 994 w 994"/>
                <a:gd name="T61" fmla="*/ 506 h 506"/>
                <a:gd name="T62" fmla="*/ 994 w 994"/>
                <a:gd name="T63" fmla="*/ 385 h 506"/>
                <a:gd name="T64" fmla="*/ 978 w 994"/>
                <a:gd name="T65" fmla="*/ 38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506">
                  <a:moveTo>
                    <a:pt x="978" y="385"/>
                  </a:moveTo>
                  <a:lnTo>
                    <a:pt x="961" y="385"/>
                  </a:lnTo>
                  <a:lnTo>
                    <a:pt x="961" y="473"/>
                  </a:lnTo>
                  <a:lnTo>
                    <a:pt x="33" y="473"/>
                  </a:lnTo>
                  <a:lnTo>
                    <a:pt x="33" y="385"/>
                  </a:lnTo>
                  <a:cubicBezTo>
                    <a:pt x="33" y="331"/>
                    <a:pt x="66" y="283"/>
                    <a:pt x="116" y="263"/>
                  </a:cubicBezTo>
                  <a:lnTo>
                    <a:pt x="394" y="153"/>
                  </a:lnTo>
                  <a:lnTo>
                    <a:pt x="394" y="27"/>
                  </a:lnTo>
                  <a:lnTo>
                    <a:pt x="378" y="27"/>
                  </a:lnTo>
                  <a:lnTo>
                    <a:pt x="370" y="42"/>
                  </a:lnTo>
                  <a:cubicBezTo>
                    <a:pt x="405" y="59"/>
                    <a:pt x="447" y="70"/>
                    <a:pt x="497" y="70"/>
                  </a:cubicBezTo>
                  <a:cubicBezTo>
                    <a:pt x="546" y="70"/>
                    <a:pt x="588" y="59"/>
                    <a:pt x="623" y="42"/>
                  </a:cubicBezTo>
                  <a:lnTo>
                    <a:pt x="616" y="27"/>
                  </a:lnTo>
                  <a:lnTo>
                    <a:pt x="599" y="27"/>
                  </a:lnTo>
                  <a:lnTo>
                    <a:pt x="599" y="153"/>
                  </a:lnTo>
                  <a:lnTo>
                    <a:pt x="878" y="263"/>
                  </a:lnTo>
                  <a:cubicBezTo>
                    <a:pt x="928" y="283"/>
                    <a:pt x="961" y="331"/>
                    <a:pt x="961" y="385"/>
                  </a:cubicBezTo>
                  <a:lnTo>
                    <a:pt x="978" y="385"/>
                  </a:lnTo>
                  <a:lnTo>
                    <a:pt x="994" y="385"/>
                  </a:lnTo>
                  <a:cubicBezTo>
                    <a:pt x="994" y="318"/>
                    <a:pt x="953" y="257"/>
                    <a:pt x="890" y="232"/>
                  </a:cubicBezTo>
                  <a:lnTo>
                    <a:pt x="633" y="130"/>
                  </a:lnTo>
                  <a:lnTo>
                    <a:pt x="633" y="0"/>
                  </a:lnTo>
                  <a:lnTo>
                    <a:pt x="609" y="12"/>
                  </a:lnTo>
                  <a:cubicBezTo>
                    <a:pt x="578" y="27"/>
                    <a:pt x="542" y="36"/>
                    <a:pt x="497" y="36"/>
                  </a:cubicBezTo>
                  <a:cubicBezTo>
                    <a:pt x="452" y="36"/>
                    <a:pt x="415" y="27"/>
                    <a:pt x="385" y="12"/>
                  </a:cubicBezTo>
                  <a:lnTo>
                    <a:pt x="361" y="0"/>
                  </a:lnTo>
                  <a:lnTo>
                    <a:pt x="361" y="130"/>
                  </a:lnTo>
                  <a:lnTo>
                    <a:pt x="104" y="232"/>
                  </a:lnTo>
                  <a:cubicBezTo>
                    <a:pt x="41" y="257"/>
                    <a:pt x="0" y="318"/>
                    <a:pt x="0" y="385"/>
                  </a:cubicBezTo>
                  <a:lnTo>
                    <a:pt x="0" y="506"/>
                  </a:lnTo>
                  <a:lnTo>
                    <a:pt x="994" y="506"/>
                  </a:lnTo>
                  <a:lnTo>
                    <a:pt x="994" y="385"/>
                  </a:lnTo>
                  <a:lnTo>
                    <a:pt x="978" y="38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2" name="Rectangle 467">
              <a:extLst>
                <a:ext uri="{FF2B5EF4-FFF2-40B4-BE49-F238E27FC236}">
                  <a16:creationId xmlns:a16="http://schemas.microsoft.com/office/drawing/2014/main" id="{B7A2CD9E-BEC0-D46B-ECD3-26B9F3C29CF0}"/>
                </a:ext>
              </a:extLst>
            </p:cNvPr>
            <p:cNvSpPr>
              <a:spLocks noChangeArrowheads="1"/>
            </p:cNvSpPr>
            <p:nvPr/>
          </p:nvSpPr>
          <p:spPr bwMode="auto">
            <a:xfrm>
              <a:off x="4295776" y="5907088"/>
              <a:ext cx="168275" cy="79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3" name="Freeform 468">
              <a:extLst>
                <a:ext uri="{FF2B5EF4-FFF2-40B4-BE49-F238E27FC236}">
                  <a16:creationId xmlns:a16="http://schemas.microsoft.com/office/drawing/2014/main" id="{031C65FC-1A31-B7C2-C62F-F26BDF6781C7}"/>
                </a:ext>
              </a:extLst>
            </p:cNvPr>
            <p:cNvSpPr>
              <a:spLocks/>
            </p:cNvSpPr>
            <p:nvPr/>
          </p:nvSpPr>
          <p:spPr bwMode="auto">
            <a:xfrm>
              <a:off x="4305301" y="5834063"/>
              <a:ext cx="149225" cy="80963"/>
            </a:xfrm>
            <a:custGeom>
              <a:avLst/>
              <a:gdLst>
                <a:gd name="T0" fmla="*/ 507 w 730"/>
                <a:gd name="T1" fmla="*/ 290 h 387"/>
                <a:gd name="T2" fmla="*/ 507 w 730"/>
                <a:gd name="T3" fmla="*/ 25 h 387"/>
                <a:gd name="T4" fmla="*/ 490 w 730"/>
                <a:gd name="T5" fmla="*/ 25 h 387"/>
                <a:gd name="T6" fmla="*/ 484 w 730"/>
                <a:gd name="T7" fmla="*/ 40 h 387"/>
                <a:gd name="T8" fmla="*/ 697 w 730"/>
                <a:gd name="T9" fmla="*/ 370 h 387"/>
                <a:gd name="T10" fmla="*/ 713 w 730"/>
                <a:gd name="T11" fmla="*/ 370 h 387"/>
                <a:gd name="T12" fmla="*/ 713 w 730"/>
                <a:gd name="T13" fmla="*/ 354 h 387"/>
                <a:gd name="T14" fmla="*/ 17 w 730"/>
                <a:gd name="T15" fmla="*/ 354 h 387"/>
                <a:gd name="T16" fmla="*/ 17 w 730"/>
                <a:gd name="T17" fmla="*/ 370 h 387"/>
                <a:gd name="T18" fmla="*/ 33 w 730"/>
                <a:gd name="T19" fmla="*/ 370 h 387"/>
                <a:gd name="T20" fmla="*/ 246 w 730"/>
                <a:gd name="T21" fmla="*/ 40 h 387"/>
                <a:gd name="T22" fmla="*/ 240 w 730"/>
                <a:gd name="T23" fmla="*/ 25 h 387"/>
                <a:gd name="T24" fmla="*/ 223 w 730"/>
                <a:gd name="T25" fmla="*/ 25 h 387"/>
                <a:gd name="T26" fmla="*/ 223 w 730"/>
                <a:gd name="T27" fmla="*/ 290 h 387"/>
                <a:gd name="T28" fmla="*/ 256 w 730"/>
                <a:gd name="T29" fmla="*/ 290 h 387"/>
                <a:gd name="T30" fmla="*/ 256 w 730"/>
                <a:gd name="T31" fmla="*/ 0 h 387"/>
                <a:gd name="T32" fmla="*/ 233 w 730"/>
                <a:gd name="T33" fmla="*/ 10 h 387"/>
                <a:gd name="T34" fmla="*/ 0 w 730"/>
                <a:gd name="T35" fmla="*/ 370 h 387"/>
                <a:gd name="T36" fmla="*/ 0 w 730"/>
                <a:gd name="T37" fmla="*/ 387 h 387"/>
                <a:gd name="T38" fmla="*/ 730 w 730"/>
                <a:gd name="T39" fmla="*/ 387 h 387"/>
                <a:gd name="T40" fmla="*/ 730 w 730"/>
                <a:gd name="T41" fmla="*/ 370 h 387"/>
                <a:gd name="T42" fmla="*/ 496 w 730"/>
                <a:gd name="T43" fmla="*/ 10 h 387"/>
                <a:gd name="T44" fmla="*/ 473 w 730"/>
                <a:gd name="T45" fmla="*/ 0 h 387"/>
                <a:gd name="T46" fmla="*/ 473 w 730"/>
                <a:gd name="T47" fmla="*/ 290 h 387"/>
                <a:gd name="T48" fmla="*/ 507 w 730"/>
                <a:gd name="T49" fmla="*/ 29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0" h="387">
                  <a:moveTo>
                    <a:pt x="507" y="290"/>
                  </a:moveTo>
                  <a:lnTo>
                    <a:pt x="507" y="25"/>
                  </a:lnTo>
                  <a:lnTo>
                    <a:pt x="490" y="25"/>
                  </a:lnTo>
                  <a:lnTo>
                    <a:pt x="484" y="40"/>
                  </a:lnTo>
                  <a:cubicBezTo>
                    <a:pt x="608" y="91"/>
                    <a:pt x="697" y="219"/>
                    <a:pt x="697" y="370"/>
                  </a:cubicBezTo>
                  <a:lnTo>
                    <a:pt x="713" y="370"/>
                  </a:lnTo>
                  <a:lnTo>
                    <a:pt x="713" y="354"/>
                  </a:lnTo>
                  <a:lnTo>
                    <a:pt x="17" y="354"/>
                  </a:lnTo>
                  <a:lnTo>
                    <a:pt x="17" y="370"/>
                  </a:lnTo>
                  <a:lnTo>
                    <a:pt x="33" y="370"/>
                  </a:lnTo>
                  <a:cubicBezTo>
                    <a:pt x="33" y="219"/>
                    <a:pt x="122" y="91"/>
                    <a:pt x="246" y="40"/>
                  </a:cubicBezTo>
                  <a:lnTo>
                    <a:pt x="240" y="25"/>
                  </a:lnTo>
                  <a:lnTo>
                    <a:pt x="223" y="25"/>
                  </a:lnTo>
                  <a:lnTo>
                    <a:pt x="223" y="290"/>
                  </a:lnTo>
                  <a:lnTo>
                    <a:pt x="256" y="290"/>
                  </a:lnTo>
                  <a:lnTo>
                    <a:pt x="256" y="0"/>
                  </a:lnTo>
                  <a:lnTo>
                    <a:pt x="233" y="10"/>
                  </a:lnTo>
                  <a:cubicBezTo>
                    <a:pt x="96" y="66"/>
                    <a:pt x="0" y="206"/>
                    <a:pt x="0" y="370"/>
                  </a:cubicBezTo>
                  <a:lnTo>
                    <a:pt x="0" y="387"/>
                  </a:lnTo>
                  <a:lnTo>
                    <a:pt x="730" y="387"/>
                  </a:lnTo>
                  <a:lnTo>
                    <a:pt x="730" y="370"/>
                  </a:lnTo>
                  <a:cubicBezTo>
                    <a:pt x="730" y="206"/>
                    <a:pt x="634" y="66"/>
                    <a:pt x="496" y="10"/>
                  </a:cubicBezTo>
                  <a:lnTo>
                    <a:pt x="473" y="0"/>
                  </a:lnTo>
                  <a:lnTo>
                    <a:pt x="473" y="290"/>
                  </a:lnTo>
                  <a:lnTo>
                    <a:pt x="507" y="29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4" name="Freeform 469">
              <a:extLst>
                <a:ext uri="{FF2B5EF4-FFF2-40B4-BE49-F238E27FC236}">
                  <a16:creationId xmlns:a16="http://schemas.microsoft.com/office/drawing/2014/main" id="{FED09666-347E-BF53-4FB7-F565D1EFD9DD}"/>
                </a:ext>
              </a:extLst>
            </p:cNvPr>
            <p:cNvSpPr>
              <a:spLocks/>
            </p:cNvSpPr>
            <p:nvPr/>
          </p:nvSpPr>
          <p:spPr bwMode="auto">
            <a:xfrm>
              <a:off x="4351338" y="5818188"/>
              <a:ext cx="58738" cy="76200"/>
            </a:xfrm>
            <a:custGeom>
              <a:avLst/>
              <a:gdLst>
                <a:gd name="T0" fmla="*/ 33 w 284"/>
                <a:gd name="T1" fmla="*/ 367 h 367"/>
                <a:gd name="T2" fmla="*/ 33 w 284"/>
                <a:gd name="T3" fmla="*/ 35 h 367"/>
                <a:gd name="T4" fmla="*/ 17 w 284"/>
                <a:gd name="T5" fmla="*/ 35 h 367"/>
                <a:gd name="T6" fmla="*/ 22 w 284"/>
                <a:gd name="T7" fmla="*/ 51 h 367"/>
                <a:gd name="T8" fmla="*/ 142 w 284"/>
                <a:gd name="T9" fmla="*/ 33 h 367"/>
                <a:gd name="T10" fmla="*/ 262 w 284"/>
                <a:gd name="T11" fmla="*/ 51 h 367"/>
                <a:gd name="T12" fmla="*/ 267 w 284"/>
                <a:gd name="T13" fmla="*/ 35 h 367"/>
                <a:gd name="T14" fmla="*/ 250 w 284"/>
                <a:gd name="T15" fmla="*/ 35 h 367"/>
                <a:gd name="T16" fmla="*/ 250 w 284"/>
                <a:gd name="T17" fmla="*/ 367 h 367"/>
                <a:gd name="T18" fmla="*/ 284 w 284"/>
                <a:gd name="T19" fmla="*/ 367 h 367"/>
                <a:gd name="T20" fmla="*/ 284 w 284"/>
                <a:gd name="T21" fmla="*/ 23 h 367"/>
                <a:gd name="T22" fmla="*/ 272 w 284"/>
                <a:gd name="T23" fmla="*/ 19 h 367"/>
                <a:gd name="T24" fmla="*/ 142 w 284"/>
                <a:gd name="T25" fmla="*/ 0 h 367"/>
                <a:gd name="T26" fmla="*/ 12 w 284"/>
                <a:gd name="T27" fmla="*/ 19 h 367"/>
                <a:gd name="T28" fmla="*/ 0 w 284"/>
                <a:gd name="T29" fmla="*/ 23 h 367"/>
                <a:gd name="T30" fmla="*/ 0 w 284"/>
                <a:gd name="T31" fmla="*/ 367 h 367"/>
                <a:gd name="T32" fmla="*/ 33 w 284"/>
                <a:gd name="T33"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367">
                  <a:moveTo>
                    <a:pt x="33" y="367"/>
                  </a:moveTo>
                  <a:lnTo>
                    <a:pt x="33" y="35"/>
                  </a:lnTo>
                  <a:lnTo>
                    <a:pt x="17" y="35"/>
                  </a:lnTo>
                  <a:lnTo>
                    <a:pt x="22" y="51"/>
                  </a:lnTo>
                  <a:cubicBezTo>
                    <a:pt x="60" y="40"/>
                    <a:pt x="100" y="33"/>
                    <a:pt x="142" y="33"/>
                  </a:cubicBezTo>
                  <a:cubicBezTo>
                    <a:pt x="184" y="33"/>
                    <a:pt x="224" y="40"/>
                    <a:pt x="262" y="51"/>
                  </a:cubicBezTo>
                  <a:lnTo>
                    <a:pt x="267" y="35"/>
                  </a:lnTo>
                  <a:lnTo>
                    <a:pt x="250" y="35"/>
                  </a:lnTo>
                  <a:lnTo>
                    <a:pt x="250" y="367"/>
                  </a:lnTo>
                  <a:lnTo>
                    <a:pt x="284" y="367"/>
                  </a:lnTo>
                  <a:lnTo>
                    <a:pt x="284" y="23"/>
                  </a:lnTo>
                  <a:lnTo>
                    <a:pt x="272" y="19"/>
                  </a:lnTo>
                  <a:cubicBezTo>
                    <a:pt x="231" y="7"/>
                    <a:pt x="187" y="0"/>
                    <a:pt x="142" y="0"/>
                  </a:cubicBezTo>
                  <a:cubicBezTo>
                    <a:pt x="97" y="0"/>
                    <a:pt x="53" y="7"/>
                    <a:pt x="12" y="19"/>
                  </a:cubicBezTo>
                  <a:lnTo>
                    <a:pt x="0" y="23"/>
                  </a:lnTo>
                  <a:lnTo>
                    <a:pt x="0" y="367"/>
                  </a:lnTo>
                  <a:lnTo>
                    <a:pt x="33" y="36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5" name="Freeform 470">
              <a:extLst>
                <a:ext uri="{FF2B5EF4-FFF2-40B4-BE49-F238E27FC236}">
                  <a16:creationId xmlns:a16="http://schemas.microsoft.com/office/drawing/2014/main" id="{A3140731-F25D-6FC3-2F1A-258B54B848A4}"/>
                </a:ext>
              </a:extLst>
            </p:cNvPr>
            <p:cNvSpPr>
              <a:spLocks/>
            </p:cNvSpPr>
            <p:nvPr/>
          </p:nvSpPr>
          <p:spPr bwMode="auto">
            <a:xfrm>
              <a:off x="4316413" y="5853113"/>
              <a:ext cx="25400" cy="39688"/>
            </a:xfrm>
            <a:custGeom>
              <a:avLst/>
              <a:gdLst>
                <a:gd name="T0" fmla="*/ 66 w 129"/>
                <a:gd name="T1" fmla="*/ 9 h 194"/>
                <a:gd name="T2" fmla="*/ 67 w 129"/>
                <a:gd name="T3" fmla="*/ 13 h 194"/>
                <a:gd name="T4" fmla="*/ 94 w 129"/>
                <a:gd name="T5" fmla="*/ 164 h 194"/>
                <a:gd name="T6" fmla="*/ 111 w 129"/>
                <a:gd name="T7" fmla="*/ 163 h 194"/>
                <a:gd name="T8" fmla="*/ 119 w 129"/>
                <a:gd name="T9" fmla="*/ 149 h 194"/>
                <a:gd name="T10" fmla="*/ 17 w 129"/>
                <a:gd name="T11" fmla="*/ 87 h 194"/>
                <a:gd name="T12" fmla="*/ 0 w 129"/>
                <a:gd name="T13" fmla="*/ 116 h 194"/>
                <a:gd name="T14" fmla="*/ 129 w 129"/>
                <a:gd name="T15" fmla="*/ 194 h 194"/>
                <a:gd name="T16" fmla="*/ 127 w 129"/>
                <a:gd name="T17" fmla="*/ 162 h 194"/>
                <a:gd name="T18" fmla="*/ 98 w 129"/>
                <a:gd name="T19" fmla="*/ 0 h 194"/>
                <a:gd name="T20" fmla="*/ 66 w 129"/>
                <a:gd name="T21" fmla="*/ 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94">
                  <a:moveTo>
                    <a:pt x="66" y="9"/>
                  </a:moveTo>
                  <a:cubicBezTo>
                    <a:pt x="66" y="9"/>
                    <a:pt x="66" y="10"/>
                    <a:pt x="67" y="13"/>
                  </a:cubicBezTo>
                  <a:cubicBezTo>
                    <a:pt x="71" y="29"/>
                    <a:pt x="89" y="98"/>
                    <a:pt x="94" y="164"/>
                  </a:cubicBezTo>
                  <a:lnTo>
                    <a:pt x="111" y="163"/>
                  </a:lnTo>
                  <a:lnTo>
                    <a:pt x="119" y="149"/>
                  </a:lnTo>
                  <a:lnTo>
                    <a:pt x="17" y="87"/>
                  </a:lnTo>
                  <a:lnTo>
                    <a:pt x="0" y="116"/>
                  </a:lnTo>
                  <a:lnTo>
                    <a:pt x="129" y="194"/>
                  </a:lnTo>
                  <a:lnTo>
                    <a:pt x="127" y="162"/>
                  </a:lnTo>
                  <a:cubicBezTo>
                    <a:pt x="122" y="81"/>
                    <a:pt x="98" y="1"/>
                    <a:pt x="98" y="0"/>
                  </a:cubicBezTo>
                  <a:lnTo>
                    <a:pt x="66"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6" name="Freeform 471">
              <a:extLst>
                <a:ext uri="{FF2B5EF4-FFF2-40B4-BE49-F238E27FC236}">
                  <a16:creationId xmlns:a16="http://schemas.microsoft.com/office/drawing/2014/main" id="{D91D7C49-3B36-A1C7-4D58-F6641274C1AF}"/>
                </a:ext>
              </a:extLst>
            </p:cNvPr>
            <p:cNvSpPr>
              <a:spLocks/>
            </p:cNvSpPr>
            <p:nvPr/>
          </p:nvSpPr>
          <p:spPr bwMode="auto">
            <a:xfrm>
              <a:off x="4418013" y="5853113"/>
              <a:ext cx="26988" cy="39688"/>
            </a:xfrm>
            <a:custGeom>
              <a:avLst/>
              <a:gdLst>
                <a:gd name="T0" fmla="*/ 31 w 129"/>
                <a:gd name="T1" fmla="*/ 0 h 194"/>
                <a:gd name="T2" fmla="*/ 2 w 129"/>
                <a:gd name="T3" fmla="*/ 162 h 194"/>
                <a:gd name="T4" fmla="*/ 0 w 129"/>
                <a:gd name="T5" fmla="*/ 194 h 194"/>
                <a:gd name="T6" fmla="*/ 129 w 129"/>
                <a:gd name="T7" fmla="*/ 116 h 194"/>
                <a:gd name="T8" fmla="*/ 112 w 129"/>
                <a:gd name="T9" fmla="*/ 87 h 194"/>
                <a:gd name="T10" fmla="*/ 10 w 129"/>
                <a:gd name="T11" fmla="*/ 149 h 194"/>
                <a:gd name="T12" fmla="*/ 18 w 129"/>
                <a:gd name="T13" fmla="*/ 163 h 194"/>
                <a:gd name="T14" fmla="*/ 35 w 129"/>
                <a:gd name="T15" fmla="*/ 164 h 194"/>
                <a:gd name="T16" fmla="*/ 51 w 129"/>
                <a:gd name="T17" fmla="*/ 58 h 194"/>
                <a:gd name="T18" fmla="*/ 60 w 129"/>
                <a:gd name="T19" fmla="*/ 23 h 194"/>
                <a:gd name="T20" fmla="*/ 62 w 129"/>
                <a:gd name="T21" fmla="*/ 13 h 194"/>
                <a:gd name="T22" fmla="*/ 63 w 129"/>
                <a:gd name="T23" fmla="*/ 9 h 194"/>
                <a:gd name="T24" fmla="*/ 31 w 129"/>
                <a:gd name="T2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94">
                  <a:moveTo>
                    <a:pt x="31" y="0"/>
                  </a:moveTo>
                  <a:cubicBezTo>
                    <a:pt x="31" y="1"/>
                    <a:pt x="7" y="81"/>
                    <a:pt x="2" y="162"/>
                  </a:cubicBezTo>
                  <a:lnTo>
                    <a:pt x="0" y="194"/>
                  </a:lnTo>
                  <a:lnTo>
                    <a:pt x="129" y="116"/>
                  </a:lnTo>
                  <a:lnTo>
                    <a:pt x="112" y="87"/>
                  </a:lnTo>
                  <a:lnTo>
                    <a:pt x="10" y="149"/>
                  </a:lnTo>
                  <a:lnTo>
                    <a:pt x="18" y="163"/>
                  </a:lnTo>
                  <a:lnTo>
                    <a:pt x="35" y="164"/>
                  </a:lnTo>
                  <a:cubicBezTo>
                    <a:pt x="38" y="126"/>
                    <a:pt x="45" y="87"/>
                    <a:pt x="51" y="58"/>
                  </a:cubicBezTo>
                  <a:cubicBezTo>
                    <a:pt x="54" y="43"/>
                    <a:pt x="57" y="31"/>
                    <a:pt x="60" y="23"/>
                  </a:cubicBezTo>
                  <a:cubicBezTo>
                    <a:pt x="61" y="18"/>
                    <a:pt x="62" y="15"/>
                    <a:pt x="62" y="13"/>
                  </a:cubicBezTo>
                  <a:cubicBezTo>
                    <a:pt x="63" y="10"/>
                    <a:pt x="63" y="9"/>
                    <a:pt x="63" y="9"/>
                  </a:cubicBez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7" name="Freeform 472">
              <a:extLst>
                <a:ext uri="{FF2B5EF4-FFF2-40B4-BE49-F238E27FC236}">
                  <a16:creationId xmlns:a16="http://schemas.microsoft.com/office/drawing/2014/main" id="{6A059CA8-7710-0BD8-CDEA-5917D13BB160}"/>
                </a:ext>
              </a:extLst>
            </p:cNvPr>
            <p:cNvSpPr>
              <a:spLocks/>
            </p:cNvSpPr>
            <p:nvPr/>
          </p:nvSpPr>
          <p:spPr bwMode="auto">
            <a:xfrm>
              <a:off x="4306888" y="5907088"/>
              <a:ext cx="147638" cy="106363"/>
            </a:xfrm>
            <a:custGeom>
              <a:avLst/>
              <a:gdLst>
                <a:gd name="T0" fmla="*/ 682 w 716"/>
                <a:gd name="T1" fmla="*/ 163 h 517"/>
                <a:gd name="T2" fmla="*/ 640 w 716"/>
                <a:gd name="T3" fmla="*/ 205 h 517"/>
                <a:gd name="T4" fmla="*/ 602 w 716"/>
                <a:gd name="T5" fmla="*/ 194 h 517"/>
                <a:gd name="T6" fmla="*/ 618 w 716"/>
                <a:gd name="T7" fmla="*/ 310 h 517"/>
                <a:gd name="T8" fmla="*/ 602 w 716"/>
                <a:gd name="T9" fmla="*/ 305 h 517"/>
                <a:gd name="T10" fmla="*/ 470 w 716"/>
                <a:gd name="T11" fmla="*/ 459 h 517"/>
                <a:gd name="T12" fmla="*/ 358 w 716"/>
                <a:gd name="T13" fmla="*/ 483 h 517"/>
                <a:gd name="T14" fmla="*/ 246 w 716"/>
                <a:gd name="T15" fmla="*/ 459 h 517"/>
                <a:gd name="T16" fmla="*/ 194 w 716"/>
                <a:gd name="T17" fmla="*/ 425 h 517"/>
                <a:gd name="T18" fmla="*/ 188 w 716"/>
                <a:gd name="T19" fmla="*/ 441 h 517"/>
                <a:gd name="T20" fmla="*/ 132 w 716"/>
                <a:gd name="T21" fmla="*/ 347 h 517"/>
                <a:gd name="T22" fmla="*/ 114 w 716"/>
                <a:gd name="T23" fmla="*/ 308 h 517"/>
                <a:gd name="T24" fmla="*/ 113 w 716"/>
                <a:gd name="T25" fmla="*/ 305 h 517"/>
                <a:gd name="T26" fmla="*/ 97 w 716"/>
                <a:gd name="T27" fmla="*/ 310 h 517"/>
                <a:gd name="T28" fmla="*/ 114 w 716"/>
                <a:gd name="T29" fmla="*/ 194 h 517"/>
                <a:gd name="T30" fmla="*/ 76 w 716"/>
                <a:gd name="T31" fmla="*/ 205 h 517"/>
                <a:gd name="T32" fmla="*/ 33 w 716"/>
                <a:gd name="T33" fmla="*/ 163 h 517"/>
                <a:gd name="T34" fmla="*/ 79 w 716"/>
                <a:gd name="T35" fmla="*/ 121 h 517"/>
                <a:gd name="T36" fmla="*/ 96 w 716"/>
                <a:gd name="T37" fmla="*/ 33 h 517"/>
                <a:gd name="T38" fmla="*/ 620 w 716"/>
                <a:gd name="T39" fmla="*/ 121 h 517"/>
                <a:gd name="T40" fmla="*/ 682 w 716"/>
                <a:gd name="T41" fmla="*/ 163 h 517"/>
                <a:gd name="T42" fmla="*/ 716 w 716"/>
                <a:gd name="T43" fmla="*/ 163 h 517"/>
                <a:gd name="T44" fmla="*/ 637 w 716"/>
                <a:gd name="T45" fmla="*/ 88 h 517"/>
                <a:gd name="T46" fmla="*/ 653 w 716"/>
                <a:gd name="T47" fmla="*/ 104 h 517"/>
                <a:gd name="T48" fmla="*/ 62 w 716"/>
                <a:gd name="T49" fmla="*/ 0 h 517"/>
                <a:gd name="T50" fmla="*/ 79 w 716"/>
                <a:gd name="T51" fmla="*/ 104 h 517"/>
                <a:gd name="T52" fmla="*/ 76 w 716"/>
                <a:gd name="T53" fmla="*/ 88 h 517"/>
                <a:gd name="T54" fmla="*/ 76 w 716"/>
                <a:gd name="T55" fmla="*/ 239 h 517"/>
                <a:gd name="T56" fmla="*/ 97 w 716"/>
                <a:gd name="T57" fmla="*/ 218 h 517"/>
                <a:gd name="T58" fmla="*/ 81 w 716"/>
                <a:gd name="T59" fmla="*/ 312 h 517"/>
                <a:gd name="T60" fmla="*/ 177 w 716"/>
                <a:gd name="T61" fmla="*/ 454 h 517"/>
                <a:gd name="T62" fmla="*/ 188 w 716"/>
                <a:gd name="T63" fmla="*/ 458 h 517"/>
                <a:gd name="T64" fmla="*/ 177 w 716"/>
                <a:gd name="T65" fmla="*/ 454 h 517"/>
                <a:gd name="T66" fmla="*/ 231 w 716"/>
                <a:gd name="T67" fmla="*/ 489 h 517"/>
                <a:gd name="T68" fmla="*/ 484 w 716"/>
                <a:gd name="T69" fmla="*/ 489 h 517"/>
                <a:gd name="T70" fmla="*/ 538 w 716"/>
                <a:gd name="T71" fmla="*/ 454 h 517"/>
                <a:gd name="T72" fmla="*/ 635 w 716"/>
                <a:gd name="T73" fmla="*/ 312 h 517"/>
                <a:gd name="T74" fmla="*/ 618 w 716"/>
                <a:gd name="T75" fmla="*/ 218 h 517"/>
                <a:gd name="T76" fmla="*/ 640 w 716"/>
                <a:gd name="T77" fmla="*/ 239 h 517"/>
                <a:gd name="T78" fmla="*/ 699 w 716"/>
                <a:gd name="T79" fmla="*/ 163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517">
                  <a:moveTo>
                    <a:pt x="699" y="163"/>
                  </a:moveTo>
                  <a:lnTo>
                    <a:pt x="682" y="163"/>
                  </a:lnTo>
                  <a:cubicBezTo>
                    <a:pt x="682" y="175"/>
                    <a:pt x="678" y="185"/>
                    <a:pt x="670" y="193"/>
                  </a:cubicBezTo>
                  <a:cubicBezTo>
                    <a:pt x="662" y="201"/>
                    <a:pt x="652" y="205"/>
                    <a:pt x="640" y="205"/>
                  </a:cubicBezTo>
                  <a:cubicBezTo>
                    <a:pt x="635" y="205"/>
                    <a:pt x="630" y="204"/>
                    <a:pt x="624" y="202"/>
                  </a:cubicBezTo>
                  <a:lnTo>
                    <a:pt x="602" y="194"/>
                  </a:lnTo>
                  <a:lnTo>
                    <a:pt x="602" y="310"/>
                  </a:lnTo>
                  <a:lnTo>
                    <a:pt x="618" y="310"/>
                  </a:lnTo>
                  <a:lnTo>
                    <a:pt x="602" y="305"/>
                  </a:lnTo>
                  <a:lnTo>
                    <a:pt x="602" y="305"/>
                  </a:lnTo>
                  <a:cubicBezTo>
                    <a:pt x="602" y="308"/>
                    <a:pt x="579" y="378"/>
                    <a:pt x="517" y="429"/>
                  </a:cubicBezTo>
                  <a:cubicBezTo>
                    <a:pt x="503" y="440"/>
                    <a:pt x="488" y="450"/>
                    <a:pt x="470" y="459"/>
                  </a:cubicBezTo>
                  <a:lnTo>
                    <a:pt x="470" y="459"/>
                  </a:lnTo>
                  <a:cubicBezTo>
                    <a:pt x="439" y="474"/>
                    <a:pt x="403" y="483"/>
                    <a:pt x="358" y="483"/>
                  </a:cubicBezTo>
                  <a:cubicBezTo>
                    <a:pt x="313" y="483"/>
                    <a:pt x="276" y="474"/>
                    <a:pt x="246" y="459"/>
                  </a:cubicBezTo>
                  <a:lnTo>
                    <a:pt x="246" y="459"/>
                  </a:lnTo>
                  <a:cubicBezTo>
                    <a:pt x="228" y="450"/>
                    <a:pt x="212" y="440"/>
                    <a:pt x="199" y="429"/>
                  </a:cubicBezTo>
                  <a:lnTo>
                    <a:pt x="194" y="425"/>
                  </a:lnTo>
                  <a:lnTo>
                    <a:pt x="188" y="425"/>
                  </a:lnTo>
                  <a:lnTo>
                    <a:pt x="188" y="441"/>
                  </a:lnTo>
                  <a:lnTo>
                    <a:pt x="199" y="429"/>
                  </a:lnTo>
                  <a:cubicBezTo>
                    <a:pt x="167" y="402"/>
                    <a:pt x="145" y="371"/>
                    <a:pt x="132" y="347"/>
                  </a:cubicBezTo>
                  <a:cubicBezTo>
                    <a:pt x="125" y="334"/>
                    <a:pt x="120" y="324"/>
                    <a:pt x="117" y="316"/>
                  </a:cubicBezTo>
                  <a:cubicBezTo>
                    <a:pt x="116" y="312"/>
                    <a:pt x="115" y="310"/>
                    <a:pt x="114" y="308"/>
                  </a:cubicBezTo>
                  <a:lnTo>
                    <a:pt x="114" y="305"/>
                  </a:lnTo>
                  <a:lnTo>
                    <a:pt x="113" y="305"/>
                  </a:lnTo>
                  <a:lnTo>
                    <a:pt x="113" y="305"/>
                  </a:lnTo>
                  <a:lnTo>
                    <a:pt x="97" y="310"/>
                  </a:lnTo>
                  <a:lnTo>
                    <a:pt x="114" y="310"/>
                  </a:lnTo>
                  <a:lnTo>
                    <a:pt x="114" y="194"/>
                  </a:lnTo>
                  <a:lnTo>
                    <a:pt x="91" y="202"/>
                  </a:lnTo>
                  <a:cubicBezTo>
                    <a:pt x="86" y="204"/>
                    <a:pt x="81" y="205"/>
                    <a:pt x="76" y="205"/>
                  </a:cubicBezTo>
                  <a:cubicBezTo>
                    <a:pt x="64" y="205"/>
                    <a:pt x="54" y="201"/>
                    <a:pt x="46" y="193"/>
                  </a:cubicBezTo>
                  <a:cubicBezTo>
                    <a:pt x="38" y="185"/>
                    <a:pt x="33" y="175"/>
                    <a:pt x="33" y="163"/>
                  </a:cubicBezTo>
                  <a:cubicBezTo>
                    <a:pt x="33" y="140"/>
                    <a:pt x="52" y="121"/>
                    <a:pt x="76" y="121"/>
                  </a:cubicBezTo>
                  <a:lnTo>
                    <a:pt x="79" y="121"/>
                  </a:lnTo>
                  <a:lnTo>
                    <a:pt x="96" y="121"/>
                  </a:lnTo>
                  <a:lnTo>
                    <a:pt x="96" y="33"/>
                  </a:lnTo>
                  <a:lnTo>
                    <a:pt x="620" y="33"/>
                  </a:lnTo>
                  <a:lnTo>
                    <a:pt x="620" y="121"/>
                  </a:lnTo>
                  <a:lnTo>
                    <a:pt x="640" y="121"/>
                  </a:lnTo>
                  <a:cubicBezTo>
                    <a:pt x="663" y="121"/>
                    <a:pt x="682" y="140"/>
                    <a:pt x="682" y="163"/>
                  </a:cubicBezTo>
                  <a:lnTo>
                    <a:pt x="699" y="163"/>
                  </a:lnTo>
                  <a:lnTo>
                    <a:pt x="716" y="163"/>
                  </a:lnTo>
                  <a:cubicBezTo>
                    <a:pt x="716" y="122"/>
                    <a:pt x="682" y="88"/>
                    <a:pt x="640" y="88"/>
                  </a:cubicBezTo>
                  <a:lnTo>
                    <a:pt x="637" y="88"/>
                  </a:lnTo>
                  <a:lnTo>
                    <a:pt x="637" y="104"/>
                  </a:lnTo>
                  <a:lnTo>
                    <a:pt x="653" y="104"/>
                  </a:lnTo>
                  <a:lnTo>
                    <a:pt x="653" y="0"/>
                  </a:lnTo>
                  <a:lnTo>
                    <a:pt x="62" y="0"/>
                  </a:lnTo>
                  <a:lnTo>
                    <a:pt x="62" y="104"/>
                  </a:lnTo>
                  <a:lnTo>
                    <a:pt x="79" y="104"/>
                  </a:lnTo>
                  <a:lnTo>
                    <a:pt x="79" y="88"/>
                  </a:lnTo>
                  <a:lnTo>
                    <a:pt x="76" y="88"/>
                  </a:lnTo>
                  <a:cubicBezTo>
                    <a:pt x="34" y="88"/>
                    <a:pt x="0" y="122"/>
                    <a:pt x="0" y="163"/>
                  </a:cubicBezTo>
                  <a:cubicBezTo>
                    <a:pt x="0" y="205"/>
                    <a:pt x="34" y="239"/>
                    <a:pt x="76" y="239"/>
                  </a:cubicBezTo>
                  <a:cubicBezTo>
                    <a:pt x="86" y="239"/>
                    <a:pt x="95" y="237"/>
                    <a:pt x="103" y="233"/>
                  </a:cubicBezTo>
                  <a:lnTo>
                    <a:pt x="97" y="218"/>
                  </a:lnTo>
                  <a:lnTo>
                    <a:pt x="81" y="218"/>
                  </a:lnTo>
                  <a:lnTo>
                    <a:pt x="81" y="312"/>
                  </a:lnTo>
                  <a:lnTo>
                    <a:pt x="81" y="314"/>
                  </a:lnTo>
                  <a:cubicBezTo>
                    <a:pt x="82" y="316"/>
                    <a:pt x="105" y="395"/>
                    <a:pt x="177" y="454"/>
                  </a:cubicBezTo>
                  <a:lnTo>
                    <a:pt x="182" y="458"/>
                  </a:lnTo>
                  <a:lnTo>
                    <a:pt x="188" y="458"/>
                  </a:lnTo>
                  <a:lnTo>
                    <a:pt x="188" y="441"/>
                  </a:lnTo>
                  <a:lnTo>
                    <a:pt x="177" y="454"/>
                  </a:lnTo>
                  <a:cubicBezTo>
                    <a:pt x="193" y="467"/>
                    <a:pt x="211" y="479"/>
                    <a:pt x="231" y="489"/>
                  </a:cubicBezTo>
                  <a:lnTo>
                    <a:pt x="231" y="489"/>
                  </a:lnTo>
                  <a:cubicBezTo>
                    <a:pt x="266" y="506"/>
                    <a:pt x="308" y="517"/>
                    <a:pt x="358" y="517"/>
                  </a:cubicBezTo>
                  <a:cubicBezTo>
                    <a:pt x="407" y="517"/>
                    <a:pt x="449" y="506"/>
                    <a:pt x="484" y="489"/>
                  </a:cubicBezTo>
                  <a:lnTo>
                    <a:pt x="484" y="489"/>
                  </a:lnTo>
                  <a:cubicBezTo>
                    <a:pt x="505" y="479"/>
                    <a:pt x="523" y="467"/>
                    <a:pt x="538" y="454"/>
                  </a:cubicBezTo>
                  <a:cubicBezTo>
                    <a:pt x="611" y="395"/>
                    <a:pt x="634" y="316"/>
                    <a:pt x="634" y="314"/>
                  </a:cubicBezTo>
                  <a:lnTo>
                    <a:pt x="635" y="312"/>
                  </a:lnTo>
                  <a:lnTo>
                    <a:pt x="635" y="218"/>
                  </a:lnTo>
                  <a:lnTo>
                    <a:pt x="618" y="218"/>
                  </a:lnTo>
                  <a:lnTo>
                    <a:pt x="612" y="233"/>
                  </a:lnTo>
                  <a:cubicBezTo>
                    <a:pt x="621" y="237"/>
                    <a:pt x="630" y="239"/>
                    <a:pt x="640" y="239"/>
                  </a:cubicBezTo>
                  <a:cubicBezTo>
                    <a:pt x="682" y="239"/>
                    <a:pt x="716" y="205"/>
                    <a:pt x="716" y="163"/>
                  </a:cubicBezTo>
                  <a:lnTo>
                    <a:pt x="699" y="16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 name="Freeform 473">
              <a:extLst>
                <a:ext uri="{FF2B5EF4-FFF2-40B4-BE49-F238E27FC236}">
                  <a16:creationId xmlns:a16="http://schemas.microsoft.com/office/drawing/2014/main" id="{89CD495F-744E-E816-1CA8-037B13DAD452}"/>
                </a:ext>
              </a:extLst>
            </p:cNvPr>
            <p:cNvSpPr>
              <a:spLocks/>
            </p:cNvSpPr>
            <p:nvPr/>
          </p:nvSpPr>
          <p:spPr bwMode="auto">
            <a:xfrm>
              <a:off x="4335463" y="6034088"/>
              <a:ext cx="47625" cy="66675"/>
            </a:xfrm>
            <a:custGeom>
              <a:avLst/>
              <a:gdLst>
                <a:gd name="T0" fmla="*/ 0 w 234"/>
                <a:gd name="T1" fmla="*/ 17 h 324"/>
                <a:gd name="T2" fmla="*/ 47 w 234"/>
                <a:gd name="T3" fmla="*/ 61 h 324"/>
                <a:gd name="T4" fmla="*/ 217 w 234"/>
                <a:gd name="T5" fmla="*/ 101 h 324"/>
                <a:gd name="T6" fmla="*/ 217 w 234"/>
                <a:gd name="T7" fmla="*/ 84 h 324"/>
                <a:gd name="T8" fmla="*/ 200 w 234"/>
                <a:gd name="T9" fmla="*/ 84 h 324"/>
                <a:gd name="T10" fmla="*/ 200 w 234"/>
                <a:gd name="T11" fmla="*/ 324 h 324"/>
                <a:gd name="T12" fmla="*/ 234 w 234"/>
                <a:gd name="T13" fmla="*/ 324 h 324"/>
                <a:gd name="T14" fmla="*/ 234 w 234"/>
                <a:gd name="T15" fmla="*/ 68 h 324"/>
                <a:gd name="T16" fmla="*/ 217 w 234"/>
                <a:gd name="T17" fmla="*/ 68 h 324"/>
                <a:gd name="T18" fmla="*/ 65 w 234"/>
                <a:gd name="T19" fmla="*/ 32 h 324"/>
                <a:gd name="T20" fmla="*/ 36 w 234"/>
                <a:gd name="T21" fmla="*/ 9 h 324"/>
                <a:gd name="T22" fmla="*/ 30 w 234"/>
                <a:gd name="T23" fmla="*/ 2 h 324"/>
                <a:gd name="T24" fmla="*/ 29 w 234"/>
                <a:gd name="T25" fmla="*/ 1 h 324"/>
                <a:gd name="T26" fmla="*/ 29 w 234"/>
                <a:gd name="T27" fmla="*/ 0 h 324"/>
                <a:gd name="T28" fmla="*/ 23 w 234"/>
                <a:gd name="T29" fmla="*/ 4 h 324"/>
                <a:gd name="T30" fmla="*/ 29 w 234"/>
                <a:gd name="T31" fmla="*/ 0 h 324"/>
                <a:gd name="T32" fmla="*/ 29 w 234"/>
                <a:gd name="T33" fmla="*/ 0 h 324"/>
                <a:gd name="T34" fmla="*/ 23 w 234"/>
                <a:gd name="T35" fmla="*/ 4 h 324"/>
                <a:gd name="T36" fmla="*/ 29 w 234"/>
                <a:gd name="T37" fmla="*/ 0 h 324"/>
                <a:gd name="T38" fmla="*/ 0 w 234"/>
                <a:gd name="T39" fmla="*/ 1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324">
                  <a:moveTo>
                    <a:pt x="0" y="17"/>
                  </a:moveTo>
                  <a:cubicBezTo>
                    <a:pt x="1" y="19"/>
                    <a:pt x="14" y="40"/>
                    <a:pt x="47" y="61"/>
                  </a:cubicBezTo>
                  <a:cubicBezTo>
                    <a:pt x="81" y="81"/>
                    <a:pt x="135" y="101"/>
                    <a:pt x="217" y="101"/>
                  </a:cubicBezTo>
                  <a:lnTo>
                    <a:pt x="217" y="84"/>
                  </a:lnTo>
                  <a:lnTo>
                    <a:pt x="200" y="84"/>
                  </a:lnTo>
                  <a:lnTo>
                    <a:pt x="200" y="324"/>
                  </a:lnTo>
                  <a:lnTo>
                    <a:pt x="234" y="324"/>
                  </a:lnTo>
                  <a:lnTo>
                    <a:pt x="234" y="68"/>
                  </a:lnTo>
                  <a:lnTo>
                    <a:pt x="217" y="68"/>
                  </a:lnTo>
                  <a:cubicBezTo>
                    <a:pt x="140" y="68"/>
                    <a:pt x="93" y="50"/>
                    <a:pt x="65" y="32"/>
                  </a:cubicBezTo>
                  <a:cubicBezTo>
                    <a:pt x="51" y="24"/>
                    <a:pt x="42" y="15"/>
                    <a:pt x="36" y="9"/>
                  </a:cubicBezTo>
                  <a:cubicBezTo>
                    <a:pt x="33" y="6"/>
                    <a:pt x="31" y="4"/>
                    <a:pt x="30" y="2"/>
                  </a:cubicBezTo>
                  <a:lnTo>
                    <a:pt x="29" y="1"/>
                  </a:lnTo>
                  <a:lnTo>
                    <a:pt x="29" y="0"/>
                  </a:lnTo>
                  <a:lnTo>
                    <a:pt x="23" y="4"/>
                  </a:lnTo>
                  <a:lnTo>
                    <a:pt x="29" y="0"/>
                  </a:lnTo>
                  <a:lnTo>
                    <a:pt x="29" y="0"/>
                  </a:lnTo>
                  <a:lnTo>
                    <a:pt x="23" y="4"/>
                  </a:lnTo>
                  <a:lnTo>
                    <a:pt x="29"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 name="Freeform 474">
              <a:extLst>
                <a:ext uri="{FF2B5EF4-FFF2-40B4-BE49-F238E27FC236}">
                  <a16:creationId xmlns:a16="http://schemas.microsoft.com/office/drawing/2014/main" id="{E4C7A499-7AA3-234C-188E-AB20324449FD}"/>
                </a:ext>
              </a:extLst>
            </p:cNvPr>
            <p:cNvSpPr>
              <a:spLocks/>
            </p:cNvSpPr>
            <p:nvPr/>
          </p:nvSpPr>
          <p:spPr bwMode="auto">
            <a:xfrm>
              <a:off x="4319588" y="6040438"/>
              <a:ext cx="22225" cy="60325"/>
            </a:xfrm>
            <a:custGeom>
              <a:avLst/>
              <a:gdLst>
                <a:gd name="T0" fmla="*/ 0 w 112"/>
                <a:gd name="T1" fmla="*/ 9 h 292"/>
                <a:gd name="T2" fmla="*/ 79 w 112"/>
                <a:gd name="T3" fmla="*/ 292 h 292"/>
                <a:gd name="T4" fmla="*/ 112 w 112"/>
                <a:gd name="T5" fmla="*/ 283 h 292"/>
                <a:gd name="T6" fmla="*/ 32 w 112"/>
                <a:gd name="T7" fmla="*/ 0 h 292"/>
              </a:gdLst>
              <a:ahLst/>
              <a:cxnLst>
                <a:cxn ang="0">
                  <a:pos x="T0" y="T1"/>
                </a:cxn>
                <a:cxn ang="0">
                  <a:pos x="T2" y="T3"/>
                </a:cxn>
                <a:cxn ang="0">
                  <a:pos x="T4" y="T5"/>
                </a:cxn>
                <a:cxn ang="0">
                  <a:pos x="T6" y="T7"/>
                </a:cxn>
              </a:cxnLst>
              <a:rect l="0" t="0" r="r" b="b"/>
              <a:pathLst>
                <a:path w="112" h="292">
                  <a:moveTo>
                    <a:pt x="0" y="9"/>
                  </a:moveTo>
                  <a:lnTo>
                    <a:pt x="79" y="292"/>
                  </a:lnTo>
                  <a:lnTo>
                    <a:pt x="112" y="283"/>
                  </a:lnTo>
                  <a:lnTo>
                    <a:pt x="3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0" name="Freeform 475">
              <a:extLst>
                <a:ext uri="{FF2B5EF4-FFF2-40B4-BE49-F238E27FC236}">
                  <a16:creationId xmlns:a16="http://schemas.microsoft.com/office/drawing/2014/main" id="{C94A7207-6D70-A575-1A89-19F4CB65E199}"/>
                </a:ext>
              </a:extLst>
            </p:cNvPr>
            <p:cNvSpPr>
              <a:spLocks/>
            </p:cNvSpPr>
            <p:nvPr/>
          </p:nvSpPr>
          <p:spPr bwMode="auto">
            <a:xfrm>
              <a:off x="4300538" y="6048375"/>
              <a:ext cx="20638" cy="52388"/>
            </a:xfrm>
            <a:custGeom>
              <a:avLst/>
              <a:gdLst>
                <a:gd name="T0" fmla="*/ 0 w 102"/>
                <a:gd name="T1" fmla="*/ 9 h 256"/>
                <a:gd name="T2" fmla="*/ 70 w 102"/>
                <a:gd name="T3" fmla="*/ 256 h 256"/>
                <a:gd name="T4" fmla="*/ 102 w 102"/>
                <a:gd name="T5" fmla="*/ 247 h 256"/>
                <a:gd name="T6" fmla="*/ 32 w 102"/>
                <a:gd name="T7" fmla="*/ 0 h 256"/>
              </a:gdLst>
              <a:ahLst/>
              <a:cxnLst>
                <a:cxn ang="0">
                  <a:pos x="T0" y="T1"/>
                </a:cxn>
                <a:cxn ang="0">
                  <a:pos x="T2" y="T3"/>
                </a:cxn>
                <a:cxn ang="0">
                  <a:pos x="T4" y="T5"/>
                </a:cxn>
                <a:cxn ang="0">
                  <a:pos x="T6" y="T7"/>
                </a:cxn>
              </a:cxnLst>
              <a:rect l="0" t="0" r="r" b="b"/>
              <a:pathLst>
                <a:path w="102" h="256">
                  <a:moveTo>
                    <a:pt x="0" y="9"/>
                  </a:moveTo>
                  <a:lnTo>
                    <a:pt x="70" y="256"/>
                  </a:lnTo>
                  <a:lnTo>
                    <a:pt x="102" y="247"/>
                  </a:lnTo>
                  <a:lnTo>
                    <a:pt x="3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1" name="Freeform 476">
              <a:extLst>
                <a:ext uri="{FF2B5EF4-FFF2-40B4-BE49-F238E27FC236}">
                  <a16:creationId xmlns:a16="http://schemas.microsoft.com/office/drawing/2014/main" id="{36FF71A7-D225-5D22-1139-0513C6FAD429}"/>
                </a:ext>
              </a:extLst>
            </p:cNvPr>
            <p:cNvSpPr>
              <a:spLocks/>
            </p:cNvSpPr>
            <p:nvPr/>
          </p:nvSpPr>
          <p:spPr bwMode="auto">
            <a:xfrm>
              <a:off x="4376738" y="6034088"/>
              <a:ext cx="47625" cy="66675"/>
            </a:xfrm>
            <a:custGeom>
              <a:avLst/>
              <a:gdLst>
                <a:gd name="T0" fmla="*/ 205 w 234"/>
                <a:gd name="T1" fmla="*/ 0 h 324"/>
                <a:gd name="T2" fmla="*/ 211 w 234"/>
                <a:gd name="T3" fmla="*/ 4 h 324"/>
                <a:gd name="T4" fmla="*/ 205 w 234"/>
                <a:gd name="T5" fmla="*/ 0 h 324"/>
                <a:gd name="T6" fmla="*/ 205 w 234"/>
                <a:gd name="T7" fmla="*/ 0 h 324"/>
                <a:gd name="T8" fmla="*/ 211 w 234"/>
                <a:gd name="T9" fmla="*/ 4 h 324"/>
                <a:gd name="T10" fmla="*/ 205 w 234"/>
                <a:gd name="T11" fmla="*/ 0 h 324"/>
                <a:gd name="T12" fmla="*/ 166 w 234"/>
                <a:gd name="T13" fmla="*/ 34 h 324"/>
                <a:gd name="T14" fmla="*/ 17 w 234"/>
                <a:gd name="T15" fmla="*/ 68 h 324"/>
                <a:gd name="T16" fmla="*/ 0 w 234"/>
                <a:gd name="T17" fmla="*/ 68 h 324"/>
                <a:gd name="T18" fmla="*/ 0 w 234"/>
                <a:gd name="T19" fmla="*/ 324 h 324"/>
                <a:gd name="T20" fmla="*/ 34 w 234"/>
                <a:gd name="T21" fmla="*/ 324 h 324"/>
                <a:gd name="T22" fmla="*/ 34 w 234"/>
                <a:gd name="T23" fmla="*/ 84 h 324"/>
                <a:gd name="T24" fmla="*/ 17 w 234"/>
                <a:gd name="T25" fmla="*/ 84 h 324"/>
                <a:gd name="T26" fmla="*/ 17 w 234"/>
                <a:gd name="T27" fmla="*/ 101 h 324"/>
                <a:gd name="T28" fmla="*/ 187 w 234"/>
                <a:gd name="T29" fmla="*/ 61 h 324"/>
                <a:gd name="T30" fmla="*/ 234 w 234"/>
                <a:gd name="T31" fmla="*/ 17 h 324"/>
                <a:gd name="T32" fmla="*/ 205 w 234"/>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324">
                  <a:moveTo>
                    <a:pt x="205" y="0"/>
                  </a:moveTo>
                  <a:lnTo>
                    <a:pt x="211" y="4"/>
                  </a:lnTo>
                  <a:lnTo>
                    <a:pt x="205" y="0"/>
                  </a:lnTo>
                  <a:lnTo>
                    <a:pt x="205" y="0"/>
                  </a:lnTo>
                  <a:lnTo>
                    <a:pt x="211" y="4"/>
                  </a:lnTo>
                  <a:lnTo>
                    <a:pt x="205" y="0"/>
                  </a:lnTo>
                  <a:cubicBezTo>
                    <a:pt x="205" y="1"/>
                    <a:pt x="195" y="17"/>
                    <a:pt x="166" y="34"/>
                  </a:cubicBezTo>
                  <a:cubicBezTo>
                    <a:pt x="138" y="51"/>
                    <a:pt x="92" y="68"/>
                    <a:pt x="17" y="68"/>
                  </a:cubicBezTo>
                  <a:lnTo>
                    <a:pt x="0" y="68"/>
                  </a:lnTo>
                  <a:lnTo>
                    <a:pt x="0" y="324"/>
                  </a:lnTo>
                  <a:lnTo>
                    <a:pt x="34" y="324"/>
                  </a:lnTo>
                  <a:lnTo>
                    <a:pt x="34" y="84"/>
                  </a:lnTo>
                  <a:lnTo>
                    <a:pt x="17" y="84"/>
                  </a:lnTo>
                  <a:lnTo>
                    <a:pt x="17" y="101"/>
                  </a:lnTo>
                  <a:cubicBezTo>
                    <a:pt x="99" y="101"/>
                    <a:pt x="153" y="81"/>
                    <a:pt x="187" y="61"/>
                  </a:cubicBezTo>
                  <a:cubicBezTo>
                    <a:pt x="220" y="40"/>
                    <a:pt x="233" y="19"/>
                    <a:pt x="234" y="17"/>
                  </a:cubicBezTo>
                  <a:lnTo>
                    <a:pt x="205"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 name="Freeform 477">
              <a:extLst>
                <a:ext uri="{FF2B5EF4-FFF2-40B4-BE49-F238E27FC236}">
                  <a16:creationId xmlns:a16="http://schemas.microsoft.com/office/drawing/2014/main" id="{354E9123-C527-3440-71D5-4C31F0D3832A}"/>
                </a:ext>
              </a:extLst>
            </p:cNvPr>
            <p:cNvSpPr>
              <a:spLocks/>
            </p:cNvSpPr>
            <p:nvPr/>
          </p:nvSpPr>
          <p:spPr bwMode="auto">
            <a:xfrm>
              <a:off x="4418013" y="6040438"/>
              <a:ext cx="23813" cy="60325"/>
            </a:xfrm>
            <a:custGeom>
              <a:avLst/>
              <a:gdLst>
                <a:gd name="T0" fmla="*/ 80 w 112"/>
                <a:gd name="T1" fmla="*/ 0 h 292"/>
                <a:gd name="T2" fmla="*/ 0 w 112"/>
                <a:gd name="T3" fmla="*/ 283 h 292"/>
                <a:gd name="T4" fmla="*/ 32 w 112"/>
                <a:gd name="T5" fmla="*/ 292 h 292"/>
                <a:gd name="T6" fmla="*/ 112 w 112"/>
                <a:gd name="T7" fmla="*/ 9 h 292"/>
              </a:gdLst>
              <a:ahLst/>
              <a:cxnLst>
                <a:cxn ang="0">
                  <a:pos x="T0" y="T1"/>
                </a:cxn>
                <a:cxn ang="0">
                  <a:pos x="T2" y="T3"/>
                </a:cxn>
                <a:cxn ang="0">
                  <a:pos x="T4" y="T5"/>
                </a:cxn>
                <a:cxn ang="0">
                  <a:pos x="T6" y="T7"/>
                </a:cxn>
              </a:cxnLst>
              <a:rect l="0" t="0" r="r" b="b"/>
              <a:pathLst>
                <a:path w="112" h="292">
                  <a:moveTo>
                    <a:pt x="80" y="0"/>
                  </a:moveTo>
                  <a:lnTo>
                    <a:pt x="0" y="283"/>
                  </a:lnTo>
                  <a:lnTo>
                    <a:pt x="32" y="292"/>
                  </a:lnTo>
                  <a:lnTo>
                    <a:pt x="112"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 name="Freeform 478">
              <a:extLst>
                <a:ext uri="{FF2B5EF4-FFF2-40B4-BE49-F238E27FC236}">
                  <a16:creationId xmlns:a16="http://schemas.microsoft.com/office/drawing/2014/main" id="{2DE0D598-D302-D618-42F8-18844721F186}"/>
                </a:ext>
              </a:extLst>
            </p:cNvPr>
            <p:cNvSpPr>
              <a:spLocks/>
            </p:cNvSpPr>
            <p:nvPr/>
          </p:nvSpPr>
          <p:spPr bwMode="auto">
            <a:xfrm>
              <a:off x="4438651" y="6048375"/>
              <a:ext cx="22225" cy="52388"/>
            </a:xfrm>
            <a:custGeom>
              <a:avLst/>
              <a:gdLst>
                <a:gd name="T0" fmla="*/ 70 w 102"/>
                <a:gd name="T1" fmla="*/ 0 h 256"/>
                <a:gd name="T2" fmla="*/ 0 w 102"/>
                <a:gd name="T3" fmla="*/ 247 h 256"/>
                <a:gd name="T4" fmla="*/ 32 w 102"/>
                <a:gd name="T5" fmla="*/ 256 h 256"/>
                <a:gd name="T6" fmla="*/ 102 w 102"/>
                <a:gd name="T7" fmla="*/ 9 h 256"/>
              </a:gdLst>
              <a:ahLst/>
              <a:cxnLst>
                <a:cxn ang="0">
                  <a:pos x="T0" y="T1"/>
                </a:cxn>
                <a:cxn ang="0">
                  <a:pos x="T2" y="T3"/>
                </a:cxn>
                <a:cxn ang="0">
                  <a:pos x="T4" y="T5"/>
                </a:cxn>
                <a:cxn ang="0">
                  <a:pos x="T6" y="T7"/>
                </a:cxn>
              </a:cxnLst>
              <a:rect l="0" t="0" r="r" b="b"/>
              <a:pathLst>
                <a:path w="102" h="256">
                  <a:moveTo>
                    <a:pt x="70" y="0"/>
                  </a:moveTo>
                  <a:lnTo>
                    <a:pt x="0" y="247"/>
                  </a:lnTo>
                  <a:lnTo>
                    <a:pt x="32" y="256"/>
                  </a:lnTo>
                  <a:lnTo>
                    <a:pt x="102"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8" name="TextBox 7">
            <a:extLst>
              <a:ext uri="{FF2B5EF4-FFF2-40B4-BE49-F238E27FC236}">
                <a16:creationId xmlns:a16="http://schemas.microsoft.com/office/drawing/2014/main" id="{0FB42DD3-C680-032F-5D0F-0DD5CE8BB3AB}"/>
              </a:ext>
            </a:extLst>
          </p:cNvPr>
          <p:cNvSpPr txBox="1"/>
          <p:nvPr/>
        </p:nvSpPr>
        <p:spPr>
          <a:xfrm>
            <a:off x="496342" y="5064626"/>
            <a:ext cx="11307212" cy="923330"/>
          </a:xfrm>
          <a:prstGeom prst="rect">
            <a:avLst/>
          </a:prstGeom>
          <a:noFill/>
        </p:spPr>
        <p:txBody>
          <a:bodyPr wrap="square" rtlCol="0">
            <a:spAutoFit/>
          </a:bodyPr>
          <a:lstStyle/>
          <a:p>
            <a:r>
              <a:rPr lang="en-GB">
                <a:solidFill>
                  <a:schemeClr val="bg1"/>
                </a:solidFill>
              </a:rPr>
              <a:t>These innovation objectives reflect the long‑standing priorities of transmission and distribution networks, with this iteration strengthening innovation culture and knowledge sharing by consolidating the previous framework into a streamlined fourth objective.</a:t>
            </a:r>
          </a:p>
        </p:txBody>
      </p:sp>
      <p:pic>
        <p:nvPicPr>
          <p:cNvPr id="9" name="Picture 8" descr="A white outline of hands in a circle&#10;&#10;AI-generated content may be incorrect.">
            <a:extLst>
              <a:ext uri="{FF2B5EF4-FFF2-40B4-BE49-F238E27FC236}">
                <a16:creationId xmlns:a16="http://schemas.microsoft.com/office/drawing/2014/main" id="{669CD22C-1853-1E52-7B47-203C003F26E3}"/>
              </a:ext>
            </a:extLst>
          </p:cNvPr>
          <p:cNvPicPr>
            <a:picLocks noChangeAspect="1"/>
          </p:cNvPicPr>
          <p:nvPr/>
        </p:nvPicPr>
        <p:blipFill>
          <a:blip r:embed="rId3"/>
          <a:stretch>
            <a:fillRect/>
          </a:stretch>
        </p:blipFill>
        <p:spPr>
          <a:xfrm>
            <a:off x="2997200" y="2222500"/>
            <a:ext cx="503379" cy="599261"/>
          </a:xfrm>
          <a:prstGeom prst="rect">
            <a:avLst/>
          </a:prstGeom>
        </p:spPr>
      </p:pic>
    </p:spTree>
    <p:extLst>
      <p:ext uri="{BB962C8B-B14F-4D97-AF65-F5344CB8AC3E}">
        <p14:creationId xmlns:p14="http://schemas.microsoft.com/office/powerpoint/2010/main" val="627387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471E6-A065-8B1B-3450-7C9E9CA61C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58651-24A1-2355-CA20-62D0A21D1C07}"/>
              </a:ext>
            </a:extLst>
          </p:cNvPr>
          <p:cNvSpPr>
            <a:spLocks noGrp="1"/>
          </p:cNvSpPr>
          <p:nvPr>
            <p:ph idx="1"/>
          </p:nvPr>
        </p:nvSpPr>
        <p:spPr>
          <a:xfrm>
            <a:off x="391227" y="1699426"/>
            <a:ext cx="11257848" cy="4277125"/>
          </a:xfrm>
        </p:spPr>
        <p:txBody>
          <a:bodyPr vert="horz" lIns="0" tIns="0" rIns="0" bIns="0" numCol="2" spcCol="360000" rtlCol="0" anchor="t">
            <a:noAutofit/>
          </a:bodyPr>
          <a:lstStyle/>
          <a:p>
            <a:r>
              <a:rPr lang="en-GB" sz="1600"/>
              <a:t>Building a network ready for CP2030 and Net-Zero</a:t>
            </a:r>
          </a:p>
          <a:p>
            <a:r>
              <a:rPr lang="en-GB" sz="1400" b="0"/>
              <a:t>The transition to a smarter, cleaner and more distributed energy system requires networks to rapidly strengthen their resilience and environmental performance. </a:t>
            </a:r>
          </a:p>
          <a:p>
            <a:r>
              <a:rPr lang="en-GB" sz="1400" b="0"/>
              <a:t>Meeting CP2030 commitments demands that networks integrate rising low‑carbon demand, manage uncertainty and deliver infrastructure efficiently and sustainably. The Strategic Spatial Energy Plan (SSEP) strengthens this by providing a national strategic blueprint that informs regional (RESP) and local planning. This enables anticipatory investment, better coordination of upgrades and more accurate forecasting of generation clusters and flexibility needs.</a:t>
            </a:r>
          </a:p>
          <a:p>
            <a:pPr>
              <a:spcBef>
                <a:spcPts val="1200"/>
              </a:spcBef>
            </a:pPr>
            <a:r>
              <a:rPr lang="en-GB" sz="1600"/>
              <a:t>What this means for networks</a:t>
            </a:r>
          </a:p>
          <a:p>
            <a:pPr marL="171450" indent="-171450">
              <a:buClr>
                <a:schemeClr val="accent6"/>
              </a:buClr>
              <a:buFont typeface="Arial" panose="020B0604020202020204" pitchFamily="34" charset="0"/>
              <a:buChar char="•"/>
            </a:pPr>
            <a:r>
              <a:rPr lang="en-GB" sz="1400"/>
              <a:t>Accelerate growth of low‑carbon infrastructure deployment </a:t>
            </a:r>
            <a:r>
              <a:rPr lang="en-GB" sz="1400" b="0"/>
              <a:t>to support rapid electrification of heat, transport and industry in line with CP2030 milestones.</a:t>
            </a:r>
          </a:p>
          <a:p>
            <a:pPr marL="171450" indent="-171450">
              <a:buClr>
                <a:schemeClr val="accent6"/>
              </a:buClr>
              <a:buFont typeface="Arial" panose="020B0604020202020204" pitchFamily="34" charset="0"/>
              <a:buChar char="•"/>
            </a:pPr>
            <a:endParaRPr lang="en-GB" sz="1400" b="0"/>
          </a:p>
          <a:p>
            <a:pPr marL="171450" indent="-171450">
              <a:buClr>
                <a:schemeClr val="accent6"/>
              </a:buClr>
              <a:buFont typeface="Arial" panose="020B0604020202020204" pitchFamily="34" charset="0"/>
              <a:buChar char="•"/>
            </a:pPr>
            <a:r>
              <a:rPr lang="en-GB" sz="1400"/>
              <a:t>Enhance whole‑system resilience </a:t>
            </a:r>
            <a:r>
              <a:rPr lang="en-GB" sz="1400" b="0"/>
              <a:t>by improving visibility, control and coordination across transmission, distribution, flexibility providers and local energy systems.</a:t>
            </a:r>
          </a:p>
          <a:p>
            <a:pPr marL="171450" indent="-171450">
              <a:buClr>
                <a:schemeClr val="accent6"/>
              </a:buClr>
              <a:buFont typeface="Arial" panose="020B0604020202020204" pitchFamily="34" charset="0"/>
              <a:buChar char="•"/>
            </a:pPr>
            <a:r>
              <a:rPr lang="en-GB" sz="1400"/>
              <a:t>Cut environmental impact </a:t>
            </a:r>
            <a:r>
              <a:rPr lang="en-GB" sz="1400" b="0"/>
              <a:t>through low‑emission construction, sustainable materials, circular‑economy approaches and biodiversity‑conscious delivery.</a:t>
            </a:r>
          </a:p>
          <a:p>
            <a:pPr marL="171450" indent="-171450">
              <a:buClr>
                <a:schemeClr val="accent6"/>
              </a:buClr>
              <a:buFont typeface="Arial" panose="020B0604020202020204" pitchFamily="34" charset="0"/>
              <a:buChar char="•"/>
            </a:pPr>
            <a:r>
              <a:rPr lang="en-GB" sz="1400"/>
              <a:t>Adapt networks to climate impacts </a:t>
            </a:r>
            <a:r>
              <a:rPr lang="en-GB" sz="1400" b="0"/>
              <a:t>by embedding future weather planning, thermal resilience and flood resistant design into operations and investment.</a:t>
            </a:r>
          </a:p>
          <a:p>
            <a:pPr>
              <a:spcBef>
                <a:spcPts val="1200"/>
              </a:spcBef>
            </a:pPr>
            <a:r>
              <a:rPr lang="en-GB" sz="1600"/>
              <a:t>Challenges</a:t>
            </a:r>
          </a:p>
          <a:p>
            <a:pPr marL="171450" indent="-171450">
              <a:buClr>
                <a:schemeClr val="accent6"/>
              </a:buClr>
              <a:buFont typeface="Arial" panose="020B0604020202020204" pitchFamily="34" charset="0"/>
              <a:buChar char="•"/>
            </a:pPr>
            <a:r>
              <a:rPr lang="en-GB" sz="1400"/>
              <a:t>Delivering capacity and upgrades at speed for CP2030 </a:t>
            </a:r>
            <a:r>
              <a:rPr lang="en-GB" sz="1400" b="0"/>
              <a:t>requires accelerating infrastructure delivery while maintaining affordability and minimising environmental and community disruption.</a:t>
            </a:r>
          </a:p>
          <a:p>
            <a:pPr marL="171450" indent="-171450">
              <a:buClr>
                <a:schemeClr val="accent6"/>
              </a:buClr>
              <a:buFont typeface="Arial" panose="020B0604020202020204" pitchFamily="34" charset="0"/>
              <a:buChar char="•"/>
            </a:pPr>
            <a:r>
              <a:rPr lang="en-GB" sz="1400"/>
              <a:t>Managing increased variability and system complexity </a:t>
            </a:r>
            <a:r>
              <a:rPr lang="en-GB" sz="1400" b="0"/>
              <a:t>driven by distributed renewables, wind farms, solar farms, EV uptake, heat electrification and climate‑driven uncertainties.</a:t>
            </a:r>
          </a:p>
          <a:p>
            <a:endParaRPr lang="en-GB" sz="1100" b="0">
              <a:solidFill>
                <a:schemeClr val="tx1"/>
              </a:solidFill>
            </a:endParaRPr>
          </a:p>
        </p:txBody>
      </p:sp>
      <p:sp>
        <p:nvSpPr>
          <p:cNvPr id="4" name="Slide Number Placeholder 3">
            <a:extLst>
              <a:ext uri="{FF2B5EF4-FFF2-40B4-BE49-F238E27FC236}">
                <a16:creationId xmlns:a16="http://schemas.microsoft.com/office/drawing/2014/main" id="{076AA82D-2695-3902-98FF-32031BFD8B17}"/>
              </a:ext>
            </a:extLst>
          </p:cNvPr>
          <p:cNvSpPr>
            <a:spLocks noGrp="1"/>
          </p:cNvSpPr>
          <p:nvPr>
            <p:ph type="sldNum" sz="quarter" idx="12"/>
          </p:nvPr>
        </p:nvSpPr>
        <p:spPr/>
        <p:txBody>
          <a:bodyPr/>
          <a:lstStyle/>
          <a:p>
            <a:fld id="{98FF217E-B86F-EA42-9607-BE163228A213}" type="slidenum">
              <a:rPr lang="en-GB" smtClean="0"/>
              <a:pPr/>
              <a:t>14</a:t>
            </a:fld>
            <a:endParaRPr lang="en-GB"/>
          </a:p>
        </p:txBody>
      </p:sp>
      <p:grpSp>
        <p:nvGrpSpPr>
          <p:cNvPr id="9" name="Group 8">
            <a:extLst>
              <a:ext uri="{FF2B5EF4-FFF2-40B4-BE49-F238E27FC236}">
                <a16:creationId xmlns:a16="http://schemas.microsoft.com/office/drawing/2014/main" id="{2497B7A4-9A92-9C01-1754-375DD95F5618}"/>
              </a:ext>
            </a:extLst>
          </p:cNvPr>
          <p:cNvGrpSpPr/>
          <p:nvPr/>
        </p:nvGrpSpPr>
        <p:grpSpPr>
          <a:xfrm>
            <a:off x="0" y="0"/>
            <a:ext cx="10549054" cy="1574800"/>
            <a:chOff x="0" y="0"/>
            <a:chExt cx="9774555" cy="1574800"/>
          </a:xfrm>
        </p:grpSpPr>
        <p:sp>
          <p:nvSpPr>
            <p:cNvPr id="5" name="Rectangle: Diagonal Corners Rounded 4">
              <a:extLst>
                <a:ext uri="{FF2B5EF4-FFF2-40B4-BE49-F238E27FC236}">
                  <a16:creationId xmlns:a16="http://schemas.microsoft.com/office/drawing/2014/main" id="{76B44306-05D9-F44D-6174-03915A49F45A}"/>
                </a:ext>
              </a:extLst>
            </p:cNvPr>
            <p:cNvSpPr/>
            <p:nvPr/>
          </p:nvSpPr>
          <p:spPr>
            <a:xfrm>
              <a:off x="0" y="0"/>
              <a:ext cx="9773920" cy="1574800"/>
            </a:xfrm>
            <a:prstGeom prst="round2DiagRect">
              <a:avLst>
                <a:gd name="adj1" fmla="val 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0B587D1-93A0-CFFA-D43B-4160F8E7CC3C}"/>
                </a:ext>
              </a:extLst>
            </p:cNvPr>
            <p:cNvSpPr txBox="1"/>
            <p:nvPr/>
          </p:nvSpPr>
          <p:spPr>
            <a:xfrm>
              <a:off x="1602560" y="301938"/>
              <a:ext cx="7707210" cy="646331"/>
            </a:xfrm>
            <a:prstGeom prst="rect">
              <a:avLst/>
            </a:prstGeom>
            <a:noFill/>
          </p:spPr>
          <p:txBody>
            <a:bodyPr wrap="square" rtlCol="0">
              <a:spAutoFit/>
            </a:bodyPr>
            <a:lstStyle/>
            <a:p>
              <a:r>
                <a:rPr lang="en-GB" sz="1200" b="1">
                  <a:solidFill>
                    <a:schemeClr val="bg1"/>
                  </a:solidFill>
                </a:rPr>
                <a:t>Objective</a:t>
              </a:r>
            </a:p>
            <a:p>
              <a:r>
                <a:rPr lang="en-GB" sz="2400">
                  <a:solidFill>
                    <a:schemeClr val="bg1"/>
                  </a:solidFill>
                </a:rPr>
                <a:t>Deliver an environmentally sustainable network</a:t>
              </a:r>
            </a:p>
          </p:txBody>
        </p:sp>
        <p:sp>
          <p:nvSpPr>
            <p:cNvPr id="7" name="Rectangle 6">
              <a:extLst>
                <a:ext uri="{FF2B5EF4-FFF2-40B4-BE49-F238E27FC236}">
                  <a16:creationId xmlns:a16="http://schemas.microsoft.com/office/drawing/2014/main" id="{462A0376-DEAE-D24B-21CB-09ECD395A840}"/>
                </a:ext>
              </a:extLst>
            </p:cNvPr>
            <p:cNvSpPr/>
            <p:nvPr/>
          </p:nvSpPr>
          <p:spPr>
            <a:xfrm>
              <a:off x="801280" y="948269"/>
              <a:ext cx="8973275" cy="626531"/>
            </a:xfrm>
            <a:prstGeom prst="rect">
              <a:avLst/>
            </a:prstGeom>
            <a:solidFill>
              <a:srgbClr val="89AE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0E2BBD9-1030-9BB3-F270-ADF179C0B21E}"/>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Enable low-carbon infrastructure and innovative solutions at pace, delivering an environmentally sustainable network.</a:t>
              </a:r>
            </a:p>
          </p:txBody>
        </p:sp>
        <p:sp>
          <p:nvSpPr>
            <p:cNvPr id="6" name="Oval 5">
              <a:extLst>
                <a:ext uri="{FF2B5EF4-FFF2-40B4-BE49-F238E27FC236}">
                  <a16:creationId xmlns:a16="http://schemas.microsoft.com/office/drawing/2014/main" id="{418BB940-6DB8-F545-83DB-15DAE3EC5112}"/>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Complexity2" descr="{&quot;Key&quot;:&quot;POWER_USER_SHAPE_ICON&quot;,&quot;Value&quot;:&quot;POWER_USER_SHAPE_ICON_STYLE_1&quot;}">
            <a:extLst>
              <a:ext uri="{FF2B5EF4-FFF2-40B4-BE49-F238E27FC236}">
                <a16:creationId xmlns:a16="http://schemas.microsoft.com/office/drawing/2014/main" id="{2B06D7B3-8CB0-7CFE-D7BA-1FE9555974CC}"/>
              </a:ext>
            </a:extLst>
          </p:cNvPr>
          <p:cNvGrpSpPr>
            <a:grpSpLocks noChangeAspect="1"/>
          </p:cNvGrpSpPr>
          <p:nvPr/>
        </p:nvGrpSpPr>
        <p:grpSpPr>
          <a:xfrm>
            <a:off x="444484" y="466226"/>
            <a:ext cx="757436" cy="762000"/>
            <a:chOff x="5619751" y="2130425"/>
            <a:chExt cx="263525" cy="265113"/>
          </a:xfrm>
          <a:solidFill>
            <a:schemeClr val="bg1"/>
          </a:solidFill>
        </p:grpSpPr>
        <p:sp>
          <p:nvSpPr>
            <p:cNvPr id="44" name="Freeform 1484">
              <a:extLst>
                <a:ext uri="{FF2B5EF4-FFF2-40B4-BE49-F238E27FC236}">
                  <a16:creationId xmlns:a16="http://schemas.microsoft.com/office/drawing/2014/main" id="{9C67C1AD-115D-948F-FFB4-9B16AEEE4389}"/>
                </a:ext>
              </a:extLst>
            </p:cNvPr>
            <p:cNvSpPr>
              <a:spLocks noEditPoints="1"/>
            </p:cNvSpPr>
            <p:nvPr/>
          </p:nvSpPr>
          <p:spPr bwMode="auto">
            <a:xfrm>
              <a:off x="5619751" y="2130425"/>
              <a:ext cx="263525" cy="265113"/>
            </a:xfrm>
            <a:custGeom>
              <a:avLst/>
              <a:gdLst>
                <a:gd name="T0" fmla="*/ 172 w 1284"/>
                <a:gd name="T1" fmla="*/ 204 h 1284"/>
                <a:gd name="T2" fmla="*/ 0 w 1284"/>
                <a:gd name="T3" fmla="*/ 376 h 1284"/>
                <a:gd name="T4" fmla="*/ 0 w 1284"/>
                <a:gd name="T5" fmla="*/ 908 h 1284"/>
                <a:gd name="T6" fmla="*/ 376 w 1284"/>
                <a:gd name="T7" fmla="*/ 1284 h 1284"/>
                <a:gd name="T8" fmla="*/ 908 w 1284"/>
                <a:gd name="T9" fmla="*/ 1284 h 1284"/>
                <a:gd name="T10" fmla="*/ 1042 w 1284"/>
                <a:gd name="T11" fmla="*/ 1150 h 1284"/>
                <a:gd name="T12" fmla="*/ 1018 w 1284"/>
                <a:gd name="T13" fmla="*/ 1127 h 1284"/>
                <a:gd name="T14" fmla="*/ 894 w 1284"/>
                <a:gd name="T15" fmla="*/ 1251 h 1284"/>
                <a:gd name="T16" fmla="*/ 390 w 1284"/>
                <a:gd name="T17" fmla="*/ 1251 h 1284"/>
                <a:gd name="T18" fmla="*/ 33 w 1284"/>
                <a:gd name="T19" fmla="*/ 894 h 1284"/>
                <a:gd name="T20" fmla="*/ 33 w 1284"/>
                <a:gd name="T21" fmla="*/ 390 h 1284"/>
                <a:gd name="T22" fmla="*/ 196 w 1284"/>
                <a:gd name="T23" fmla="*/ 228 h 1284"/>
                <a:gd name="T24" fmla="*/ 172 w 1284"/>
                <a:gd name="T25" fmla="*/ 204 h 1284"/>
                <a:gd name="T26" fmla="*/ 1165 w 1284"/>
                <a:gd name="T27" fmla="*/ 1027 h 1284"/>
                <a:gd name="T28" fmla="*/ 1284 w 1284"/>
                <a:gd name="T29" fmla="*/ 908 h 1284"/>
                <a:gd name="T30" fmla="*/ 1284 w 1284"/>
                <a:gd name="T31" fmla="*/ 376 h 1284"/>
                <a:gd name="T32" fmla="*/ 908 w 1284"/>
                <a:gd name="T33" fmla="*/ 0 h 1284"/>
                <a:gd name="T34" fmla="*/ 376 w 1284"/>
                <a:gd name="T35" fmla="*/ 0 h 1284"/>
                <a:gd name="T36" fmla="*/ 223 w 1284"/>
                <a:gd name="T37" fmla="*/ 154 h 1284"/>
                <a:gd name="T38" fmla="*/ 246 w 1284"/>
                <a:gd name="T39" fmla="*/ 177 h 1284"/>
                <a:gd name="T40" fmla="*/ 390 w 1284"/>
                <a:gd name="T41" fmla="*/ 34 h 1284"/>
                <a:gd name="T42" fmla="*/ 894 w 1284"/>
                <a:gd name="T43" fmla="*/ 34 h 1284"/>
                <a:gd name="T44" fmla="*/ 1251 w 1284"/>
                <a:gd name="T45" fmla="*/ 390 h 1284"/>
                <a:gd name="T46" fmla="*/ 1251 w 1284"/>
                <a:gd name="T47" fmla="*/ 894 h 1284"/>
                <a:gd name="T48" fmla="*/ 1141 w 1284"/>
                <a:gd name="T49" fmla="*/ 1004 h 1284"/>
                <a:gd name="T50" fmla="*/ 1165 w 1284"/>
                <a:gd name="T51" fmla="*/ 102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4" h="1284">
                  <a:moveTo>
                    <a:pt x="172" y="204"/>
                  </a:moveTo>
                  <a:lnTo>
                    <a:pt x="0" y="376"/>
                  </a:lnTo>
                  <a:lnTo>
                    <a:pt x="0" y="908"/>
                  </a:lnTo>
                  <a:lnTo>
                    <a:pt x="376" y="1284"/>
                  </a:lnTo>
                  <a:lnTo>
                    <a:pt x="908" y="1284"/>
                  </a:lnTo>
                  <a:lnTo>
                    <a:pt x="1042" y="1150"/>
                  </a:lnTo>
                  <a:lnTo>
                    <a:pt x="1018" y="1127"/>
                  </a:lnTo>
                  <a:lnTo>
                    <a:pt x="894" y="1251"/>
                  </a:lnTo>
                  <a:lnTo>
                    <a:pt x="390" y="1251"/>
                  </a:lnTo>
                  <a:lnTo>
                    <a:pt x="33" y="894"/>
                  </a:lnTo>
                  <a:lnTo>
                    <a:pt x="33" y="390"/>
                  </a:lnTo>
                  <a:lnTo>
                    <a:pt x="196" y="228"/>
                  </a:lnTo>
                  <a:lnTo>
                    <a:pt x="172" y="204"/>
                  </a:lnTo>
                  <a:close/>
                  <a:moveTo>
                    <a:pt x="1165" y="1027"/>
                  </a:moveTo>
                  <a:lnTo>
                    <a:pt x="1284" y="908"/>
                  </a:lnTo>
                  <a:lnTo>
                    <a:pt x="1284" y="376"/>
                  </a:lnTo>
                  <a:lnTo>
                    <a:pt x="908" y="0"/>
                  </a:lnTo>
                  <a:lnTo>
                    <a:pt x="376" y="0"/>
                  </a:lnTo>
                  <a:lnTo>
                    <a:pt x="223" y="154"/>
                  </a:lnTo>
                  <a:lnTo>
                    <a:pt x="246" y="177"/>
                  </a:lnTo>
                  <a:lnTo>
                    <a:pt x="390" y="34"/>
                  </a:lnTo>
                  <a:lnTo>
                    <a:pt x="894" y="34"/>
                  </a:lnTo>
                  <a:lnTo>
                    <a:pt x="1251" y="390"/>
                  </a:lnTo>
                  <a:lnTo>
                    <a:pt x="1251" y="894"/>
                  </a:lnTo>
                  <a:lnTo>
                    <a:pt x="1141" y="1004"/>
                  </a:lnTo>
                  <a:lnTo>
                    <a:pt x="1165" y="102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45" name="Freeform 1485">
              <a:extLst>
                <a:ext uri="{FF2B5EF4-FFF2-40B4-BE49-F238E27FC236}">
                  <a16:creationId xmlns:a16="http://schemas.microsoft.com/office/drawing/2014/main" id="{21C21D56-2C94-673D-67FF-E1BBBCDA6D18}"/>
                </a:ext>
              </a:extLst>
            </p:cNvPr>
            <p:cNvSpPr>
              <a:spLocks/>
            </p:cNvSpPr>
            <p:nvPr/>
          </p:nvSpPr>
          <p:spPr bwMode="auto">
            <a:xfrm>
              <a:off x="5727701" y="2168525"/>
              <a:ext cx="106363" cy="50800"/>
            </a:xfrm>
            <a:custGeom>
              <a:avLst/>
              <a:gdLst>
                <a:gd name="T0" fmla="*/ 8 w 522"/>
                <a:gd name="T1" fmla="*/ 47 h 251"/>
                <a:gd name="T2" fmla="*/ 119 w 522"/>
                <a:gd name="T3" fmla="*/ 33 h 251"/>
                <a:gd name="T4" fmla="*/ 493 w 522"/>
                <a:gd name="T5" fmla="*/ 251 h 251"/>
                <a:gd name="T6" fmla="*/ 522 w 522"/>
                <a:gd name="T7" fmla="*/ 235 h 251"/>
                <a:gd name="T8" fmla="*/ 119 w 522"/>
                <a:gd name="T9" fmla="*/ 0 h 251"/>
                <a:gd name="T10" fmla="*/ 0 w 522"/>
                <a:gd name="T11" fmla="*/ 15 h 251"/>
                <a:gd name="T12" fmla="*/ 8 w 522"/>
                <a:gd name="T13" fmla="*/ 47 h 251"/>
              </a:gdLst>
              <a:ahLst/>
              <a:cxnLst>
                <a:cxn ang="0">
                  <a:pos x="T0" y="T1"/>
                </a:cxn>
                <a:cxn ang="0">
                  <a:pos x="T2" y="T3"/>
                </a:cxn>
                <a:cxn ang="0">
                  <a:pos x="T4" y="T5"/>
                </a:cxn>
                <a:cxn ang="0">
                  <a:pos x="T6" y="T7"/>
                </a:cxn>
                <a:cxn ang="0">
                  <a:pos x="T8" y="T9"/>
                </a:cxn>
                <a:cxn ang="0">
                  <a:pos x="T10" y="T11"/>
                </a:cxn>
                <a:cxn ang="0">
                  <a:pos x="T12" y="T13"/>
                </a:cxn>
              </a:cxnLst>
              <a:rect l="0" t="0" r="r" b="b"/>
              <a:pathLst>
                <a:path w="522" h="251">
                  <a:moveTo>
                    <a:pt x="8" y="47"/>
                  </a:moveTo>
                  <a:cubicBezTo>
                    <a:pt x="44" y="38"/>
                    <a:pt x="81" y="33"/>
                    <a:pt x="119" y="33"/>
                  </a:cubicBezTo>
                  <a:cubicBezTo>
                    <a:pt x="280" y="33"/>
                    <a:pt x="419" y="121"/>
                    <a:pt x="493" y="251"/>
                  </a:cubicBezTo>
                  <a:lnTo>
                    <a:pt x="522" y="235"/>
                  </a:lnTo>
                  <a:cubicBezTo>
                    <a:pt x="443" y="94"/>
                    <a:pt x="292" y="0"/>
                    <a:pt x="119" y="0"/>
                  </a:cubicBezTo>
                  <a:cubicBezTo>
                    <a:pt x="78" y="0"/>
                    <a:pt x="38" y="5"/>
                    <a:pt x="0" y="15"/>
                  </a:cubicBezTo>
                  <a:lnTo>
                    <a:pt x="8" y="4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46" name="Freeform 1486">
              <a:extLst>
                <a:ext uri="{FF2B5EF4-FFF2-40B4-BE49-F238E27FC236}">
                  <a16:creationId xmlns:a16="http://schemas.microsoft.com/office/drawing/2014/main" id="{11B66F7B-9A9B-B2B8-C1F7-4DE84F19C579}"/>
                </a:ext>
              </a:extLst>
            </p:cNvPr>
            <p:cNvSpPr>
              <a:spLocks/>
            </p:cNvSpPr>
            <p:nvPr/>
          </p:nvSpPr>
          <p:spPr bwMode="auto">
            <a:xfrm>
              <a:off x="5656263" y="2179638"/>
              <a:ext cx="190500" cy="179388"/>
            </a:xfrm>
            <a:custGeom>
              <a:avLst/>
              <a:gdLst>
                <a:gd name="T0" fmla="*/ 877 w 926"/>
                <a:gd name="T1" fmla="*/ 290 h 866"/>
                <a:gd name="T2" fmla="*/ 892 w 926"/>
                <a:gd name="T3" fmla="*/ 403 h 866"/>
                <a:gd name="T4" fmla="*/ 767 w 926"/>
                <a:gd name="T5" fmla="*/ 707 h 866"/>
                <a:gd name="T6" fmla="*/ 463 w 926"/>
                <a:gd name="T7" fmla="*/ 833 h 866"/>
                <a:gd name="T8" fmla="*/ 160 w 926"/>
                <a:gd name="T9" fmla="*/ 707 h 866"/>
                <a:gd name="T10" fmla="*/ 34 w 926"/>
                <a:gd name="T11" fmla="*/ 403 h 866"/>
                <a:gd name="T12" fmla="*/ 253 w 926"/>
                <a:gd name="T13" fmla="*/ 29 h 866"/>
                <a:gd name="T14" fmla="*/ 236 w 926"/>
                <a:gd name="T15" fmla="*/ 0 h 866"/>
                <a:gd name="T16" fmla="*/ 0 w 926"/>
                <a:gd name="T17" fmla="*/ 403 h 866"/>
                <a:gd name="T18" fmla="*/ 463 w 926"/>
                <a:gd name="T19" fmla="*/ 866 h 866"/>
                <a:gd name="T20" fmla="*/ 926 w 926"/>
                <a:gd name="T21" fmla="*/ 403 h 866"/>
                <a:gd name="T22" fmla="*/ 909 w 926"/>
                <a:gd name="T23" fmla="*/ 281 h 866"/>
                <a:gd name="T24" fmla="*/ 877 w 926"/>
                <a:gd name="T25" fmla="*/ 29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866">
                  <a:moveTo>
                    <a:pt x="877" y="290"/>
                  </a:moveTo>
                  <a:cubicBezTo>
                    <a:pt x="887" y="326"/>
                    <a:pt x="892" y="364"/>
                    <a:pt x="892" y="403"/>
                  </a:cubicBezTo>
                  <a:cubicBezTo>
                    <a:pt x="892" y="522"/>
                    <a:pt x="844" y="629"/>
                    <a:pt x="767" y="707"/>
                  </a:cubicBezTo>
                  <a:cubicBezTo>
                    <a:pt x="689" y="784"/>
                    <a:pt x="582" y="833"/>
                    <a:pt x="463" y="833"/>
                  </a:cubicBezTo>
                  <a:cubicBezTo>
                    <a:pt x="345" y="833"/>
                    <a:pt x="237" y="784"/>
                    <a:pt x="160" y="707"/>
                  </a:cubicBezTo>
                  <a:cubicBezTo>
                    <a:pt x="82" y="629"/>
                    <a:pt x="34" y="522"/>
                    <a:pt x="34" y="403"/>
                  </a:cubicBezTo>
                  <a:cubicBezTo>
                    <a:pt x="34" y="243"/>
                    <a:pt x="122" y="103"/>
                    <a:pt x="253" y="29"/>
                  </a:cubicBezTo>
                  <a:lnTo>
                    <a:pt x="236" y="0"/>
                  </a:lnTo>
                  <a:cubicBezTo>
                    <a:pt x="95" y="79"/>
                    <a:pt x="0" y="230"/>
                    <a:pt x="0" y="403"/>
                  </a:cubicBezTo>
                  <a:cubicBezTo>
                    <a:pt x="0" y="659"/>
                    <a:pt x="208" y="866"/>
                    <a:pt x="463" y="866"/>
                  </a:cubicBezTo>
                  <a:cubicBezTo>
                    <a:pt x="719" y="866"/>
                    <a:pt x="926" y="659"/>
                    <a:pt x="926" y="403"/>
                  </a:cubicBezTo>
                  <a:cubicBezTo>
                    <a:pt x="926" y="361"/>
                    <a:pt x="920" y="320"/>
                    <a:pt x="909" y="281"/>
                  </a:cubicBezTo>
                  <a:lnTo>
                    <a:pt x="877" y="2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47" name="Freeform 1487">
              <a:extLst>
                <a:ext uri="{FF2B5EF4-FFF2-40B4-BE49-F238E27FC236}">
                  <a16:creationId xmlns:a16="http://schemas.microsoft.com/office/drawing/2014/main" id="{917E3587-818E-A452-1AF1-040F7CDD57D6}"/>
                </a:ext>
              </a:extLst>
            </p:cNvPr>
            <p:cNvSpPr>
              <a:spLocks/>
            </p:cNvSpPr>
            <p:nvPr/>
          </p:nvSpPr>
          <p:spPr bwMode="auto">
            <a:xfrm>
              <a:off x="5776913" y="2328863"/>
              <a:ext cx="31750" cy="63500"/>
            </a:xfrm>
            <a:custGeom>
              <a:avLst/>
              <a:gdLst>
                <a:gd name="T0" fmla="*/ 0 w 156"/>
                <a:gd name="T1" fmla="*/ 13 h 314"/>
                <a:gd name="T2" fmla="*/ 125 w 156"/>
                <a:gd name="T3" fmla="*/ 314 h 314"/>
                <a:gd name="T4" fmla="*/ 156 w 156"/>
                <a:gd name="T5" fmla="*/ 301 h 314"/>
                <a:gd name="T6" fmla="*/ 31 w 156"/>
                <a:gd name="T7" fmla="*/ 0 h 314"/>
              </a:gdLst>
              <a:ahLst/>
              <a:cxnLst>
                <a:cxn ang="0">
                  <a:pos x="T0" y="T1"/>
                </a:cxn>
                <a:cxn ang="0">
                  <a:pos x="T2" y="T3"/>
                </a:cxn>
                <a:cxn ang="0">
                  <a:pos x="T4" y="T5"/>
                </a:cxn>
                <a:cxn ang="0">
                  <a:pos x="T6" y="T7"/>
                </a:cxn>
              </a:cxnLst>
              <a:rect l="0" t="0" r="r" b="b"/>
              <a:pathLst>
                <a:path w="156" h="314">
                  <a:moveTo>
                    <a:pt x="0" y="13"/>
                  </a:moveTo>
                  <a:lnTo>
                    <a:pt x="125" y="314"/>
                  </a:lnTo>
                  <a:lnTo>
                    <a:pt x="156" y="301"/>
                  </a:ln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48" name="Freeform 1488">
              <a:extLst>
                <a:ext uri="{FF2B5EF4-FFF2-40B4-BE49-F238E27FC236}">
                  <a16:creationId xmlns:a16="http://schemas.microsoft.com/office/drawing/2014/main" id="{F860131D-1F7E-9419-8B8A-9B115D98F6C6}"/>
                </a:ext>
              </a:extLst>
            </p:cNvPr>
            <p:cNvSpPr>
              <a:spLocks/>
            </p:cNvSpPr>
            <p:nvPr/>
          </p:nvSpPr>
          <p:spPr bwMode="auto">
            <a:xfrm>
              <a:off x="5718176" y="2187575"/>
              <a:ext cx="55563" cy="120650"/>
            </a:xfrm>
            <a:custGeom>
              <a:avLst/>
              <a:gdLst>
                <a:gd name="T0" fmla="*/ 0 w 268"/>
                <a:gd name="T1" fmla="*/ 13 h 585"/>
                <a:gd name="T2" fmla="*/ 237 w 268"/>
                <a:gd name="T3" fmla="*/ 585 h 585"/>
                <a:gd name="T4" fmla="*/ 268 w 268"/>
                <a:gd name="T5" fmla="*/ 573 h 585"/>
                <a:gd name="T6" fmla="*/ 31 w 268"/>
                <a:gd name="T7" fmla="*/ 0 h 585"/>
              </a:gdLst>
              <a:ahLst/>
              <a:cxnLst>
                <a:cxn ang="0">
                  <a:pos x="T0" y="T1"/>
                </a:cxn>
                <a:cxn ang="0">
                  <a:pos x="T2" y="T3"/>
                </a:cxn>
                <a:cxn ang="0">
                  <a:pos x="T4" y="T5"/>
                </a:cxn>
                <a:cxn ang="0">
                  <a:pos x="T6" y="T7"/>
                </a:cxn>
              </a:cxnLst>
              <a:rect l="0" t="0" r="r" b="b"/>
              <a:pathLst>
                <a:path w="268" h="585">
                  <a:moveTo>
                    <a:pt x="0" y="13"/>
                  </a:moveTo>
                  <a:lnTo>
                    <a:pt x="237" y="585"/>
                  </a:lnTo>
                  <a:lnTo>
                    <a:pt x="268" y="573"/>
                  </a:ln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49" name="Freeform 1489">
              <a:extLst>
                <a:ext uri="{FF2B5EF4-FFF2-40B4-BE49-F238E27FC236}">
                  <a16:creationId xmlns:a16="http://schemas.microsoft.com/office/drawing/2014/main" id="{A02338F7-3FA0-AAC5-3E49-5EAE07A10918}"/>
                </a:ext>
              </a:extLst>
            </p:cNvPr>
            <p:cNvSpPr>
              <a:spLocks/>
            </p:cNvSpPr>
            <p:nvPr/>
          </p:nvSpPr>
          <p:spPr bwMode="auto">
            <a:xfrm>
              <a:off x="5694363" y="2230438"/>
              <a:ext cx="131763" cy="58738"/>
            </a:xfrm>
            <a:custGeom>
              <a:avLst/>
              <a:gdLst>
                <a:gd name="T0" fmla="*/ 13 w 642"/>
                <a:gd name="T1" fmla="*/ 292 h 292"/>
                <a:gd name="T2" fmla="*/ 642 w 642"/>
                <a:gd name="T3" fmla="*/ 31 h 292"/>
                <a:gd name="T4" fmla="*/ 629 w 642"/>
                <a:gd name="T5" fmla="*/ 0 h 292"/>
                <a:gd name="T6" fmla="*/ 0 w 642"/>
                <a:gd name="T7" fmla="*/ 261 h 292"/>
              </a:gdLst>
              <a:ahLst/>
              <a:cxnLst>
                <a:cxn ang="0">
                  <a:pos x="T0" y="T1"/>
                </a:cxn>
                <a:cxn ang="0">
                  <a:pos x="T2" y="T3"/>
                </a:cxn>
                <a:cxn ang="0">
                  <a:pos x="T4" y="T5"/>
                </a:cxn>
                <a:cxn ang="0">
                  <a:pos x="T6" y="T7"/>
                </a:cxn>
              </a:cxnLst>
              <a:rect l="0" t="0" r="r" b="b"/>
              <a:pathLst>
                <a:path w="642" h="292">
                  <a:moveTo>
                    <a:pt x="13" y="292"/>
                  </a:moveTo>
                  <a:lnTo>
                    <a:pt x="642" y="31"/>
                  </a:lnTo>
                  <a:lnTo>
                    <a:pt x="629" y="0"/>
                  </a:lnTo>
                  <a:lnTo>
                    <a:pt x="0" y="26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0" name="Freeform 1490">
              <a:extLst>
                <a:ext uri="{FF2B5EF4-FFF2-40B4-BE49-F238E27FC236}">
                  <a16:creationId xmlns:a16="http://schemas.microsoft.com/office/drawing/2014/main" id="{1C87E9C7-49ED-B471-5B86-4B94495AC5A0}"/>
                </a:ext>
              </a:extLst>
            </p:cNvPr>
            <p:cNvSpPr>
              <a:spLocks/>
            </p:cNvSpPr>
            <p:nvPr/>
          </p:nvSpPr>
          <p:spPr bwMode="auto">
            <a:xfrm>
              <a:off x="5621338" y="2292350"/>
              <a:ext cx="52388" cy="26988"/>
            </a:xfrm>
            <a:custGeom>
              <a:avLst/>
              <a:gdLst>
                <a:gd name="T0" fmla="*/ 13 w 255"/>
                <a:gd name="T1" fmla="*/ 131 h 131"/>
                <a:gd name="T2" fmla="*/ 255 w 255"/>
                <a:gd name="T3" fmla="*/ 30 h 131"/>
                <a:gd name="T4" fmla="*/ 242 w 255"/>
                <a:gd name="T5" fmla="*/ 0 h 131"/>
                <a:gd name="T6" fmla="*/ 0 w 255"/>
                <a:gd name="T7" fmla="*/ 100 h 131"/>
              </a:gdLst>
              <a:ahLst/>
              <a:cxnLst>
                <a:cxn ang="0">
                  <a:pos x="T0" y="T1"/>
                </a:cxn>
                <a:cxn ang="0">
                  <a:pos x="T2" y="T3"/>
                </a:cxn>
                <a:cxn ang="0">
                  <a:pos x="T4" y="T5"/>
                </a:cxn>
                <a:cxn ang="0">
                  <a:pos x="T6" y="T7"/>
                </a:cxn>
              </a:cxnLst>
              <a:rect l="0" t="0" r="r" b="b"/>
              <a:pathLst>
                <a:path w="255" h="131">
                  <a:moveTo>
                    <a:pt x="13" y="131"/>
                  </a:moveTo>
                  <a:lnTo>
                    <a:pt x="255" y="30"/>
                  </a:lnTo>
                  <a:lnTo>
                    <a:pt x="242" y="0"/>
                  </a:lnTo>
                  <a:lnTo>
                    <a:pt x="0" y="10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1" name="Freeform 1491">
              <a:extLst>
                <a:ext uri="{FF2B5EF4-FFF2-40B4-BE49-F238E27FC236}">
                  <a16:creationId xmlns:a16="http://schemas.microsoft.com/office/drawing/2014/main" id="{D0DC2454-8538-5152-5DC4-28106DF51F03}"/>
                </a:ext>
              </a:extLst>
            </p:cNvPr>
            <p:cNvSpPr>
              <a:spLocks/>
            </p:cNvSpPr>
            <p:nvPr/>
          </p:nvSpPr>
          <p:spPr bwMode="auto">
            <a:xfrm>
              <a:off x="5621338" y="2206625"/>
              <a:ext cx="77788" cy="76200"/>
            </a:xfrm>
            <a:custGeom>
              <a:avLst/>
              <a:gdLst>
                <a:gd name="T0" fmla="*/ 378 w 378"/>
                <a:gd name="T1" fmla="*/ 147 h 368"/>
                <a:gd name="T2" fmla="*/ 28 w 378"/>
                <a:gd name="T3" fmla="*/ 2 h 368"/>
                <a:gd name="T4" fmla="*/ 28 w 378"/>
                <a:gd name="T5" fmla="*/ 2 h 368"/>
                <a:gd name="T6" fmla="*/ 20 w 378"/>
                <a:gd name="T7" fmla="*/ 0 h 368"/>
                <a:gd name="T8" fmla="*/ 5 w 378"/>
                <a:gd name="T9" fmla="*/ 7 h 368"/>
                <a:gd name="T10" fmla="*/ 0 w 378"/>
                <a:gd name="T11" fmla="*/ 21 h 368"/>
                <a:gd name="T12" fmla="*/ 4 w 378"/>
                <a:gd name="T13" fmla="*/ 33 h 368"/>
                <a:gd name="T14" fmla="*/ 257 w 378"/>
                <a:gd name="T15" fmla="*/ 368 h 368"/>
                <a:gd name="T16" fmla="*/ 284 w 378"/>
                <a:gd name="T17" fmla="*/ 347 h 368"/>
                <a:gd name="T18" fmla="*/ 30 w 378"/>
                <a:gd name="T19" fmla="*/ 13 h 368"/>
                <a:gd name="T20" fmla="*/ 20 w 378"/>
                <a:gd name="T21" fmla="*/ 21 h 368"/>
                <a:gd name="T22" fmla="*/ 33 w 378"/>
                <a:gd name="T23" fmla="*/ 21 h 368"/>
                <a:gd name="T24" fmla="*/ 30 w 378"/>
                <a:gd name="T25" fmla="*/ 13 h 368"/>
                <a:gd name="T26" fmla="*/ 20 w 378"/>
                <a:gd name="T27" fmla="*/ 21 h 368"/>
                <a:gd name="T28" fmla="*/ 33 w 378"/>
                <a:gd name="T29" fmla="*/ 21 h 368"/>
                <a:gd name="T30" fmla="*/ 20 w 378"/>
                <a:gd name="T31" fmla="*/ 21 h 368"/>
                <a:gd name="T32" fmla="*/ 29 w 378"/>
                <a:gd name="T33" fmla="*/ 30 h 368"/>
                <a:gd name="T34" fmla="*/ 33 w 378"/>
                <a:gd name="T35" fmla="*/ 21 h 368"/>
                <a:gd name="T36" fmla="*/ 20 w 378"/>
                <a:gd name="T37" fmla="*/ 21 h 368"/>
                <a:gd name="T38" fmla="*/ 29 w 378"/>
                <a:gd name="T39" fmla="*/ 30 h 368"/>
                <a:gd name="T40" fmla="*/ 20 w 378"/>
                <a:gd name="T41" fmla="*/ 21 h 368"/>
                <a:gd name="T42" fmla="*/ 20 w 378"/>
                <a:gd name="T43" fmla="*/ 34 h 368"/>
                <a:gd name="T44" fmla="*/ 29 w 378"/>
                <a:gd name="T45" fmla="*/ 30 h 368"/>
                <a:gd name="T46" fmla="*/ 20 w 378"/>
                <a:gd name="T47" fmla="*/ 21 h 368"/>
                <a:gd name="T48" fmla="*/ 20 w 378"/>
                <a:gd name="T49" fmla="*/ 34 h 368"/>
                <a:gd name="T50" fmla="*/ 20 w 378"/>
                <a:gd name="T51" fmla="*/ 21 h 368"/>
                <a:gd name="T52" fmla="*/ 15 w 378"/>
                <a:gd name="T53" fmla="*/ 33 h 368"/>
                <a:gd name="T54" fmla="*/ 20 w 378"/>
                <a:gd name="T55" fmla="*/ 34 h 368"/>
                <a:gd name="T56" fmla="*/ 20 w 378"/>
                <a:gd name="T57" fmla="*/ 21 h 368"/>
                <a:gd name="T58" fmla="*/ 15 w 378"/>
                <a:gd name="T59" fmla="*/ 33 h 368"/>
                <a:gd name="T60" fmla="*/ 15 w 378"/>
                <a:gd name="T61" fmla="*/ 33 h 368"/>
                <a:gd name="T62" fmla="*/ 365 w 378"/>
                <a:gd name="T63" fmla="*/ 178 h 368"/>
                <a:gd name="T64" fmla="*/ 378 w 378"/>
                <a:gd name="T65" fmla="*/ 14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8" h="368">
                  <a:moveTo>
                    <a:pt x="378" y="147"/>
                  </a:moveTo>
                  <a:lnTo>
                    <a:pt x="28" y="2"/>
                  </a:lnTo>
                  <a:lnTo>
                    <a:pt x="28" y="2"/>
                  </a:lnTo>
                  <a:cubicBezTo>
                    <a:pt x="26" y="1"/>
                    <a:pt x="23" y="0"/>
                    <a:pt x="20" y="0"/>
                  </a:cubicBezTo>
                  <a:cubicBezTo>
                    <a:pt x="14" y="0"/>
                    <a:pt x="9" y="3"/>
                    <a:pt x="5" y="7"/>
                  </a:cubicBezTo>
                  <a:cubicBezTo>
                    <a:pt x="2" y="10"/>
                    <a:pt x="0" y="15"/>
                    <a:pt x="0" y="21"/>
                  </a:cubicBezTo>
                  <a:cubicBezTo>
                    <a:pt x="0" y="25"/>
                    <a:pt x="1" y="30"/>
                    <a:pt x="4" y="33"/>
                  </a:cubicBezTo>
                  <a:lnTo>
                    <a:pt x="257" y="368"/>
                  </a:lnTo>
                  <a:lnTo>
                    <a:pt x="284" y="347"/>
                  </a:lnTo>
                  <a:lnTo>
                    <a:pt x="30" y="13"/>
                  </a:lnTo>
                  <a:lnTo>
                    <a:pt x="20" y="21"/>
                  </a:lnTo>
                  <a:lnTo>
                    <a:pt x="33" y="21"/>
                  </a:lnTo>
                  <a:cubicBezTo>
                    <a:pt x="33" y="18"/>
                    <a:pt x="32" y="15"/>
                    <a:pt x="30" y="13"/>
                  </a:cubicBezTo>
                  <a:lnTo>
                    <a:pt x="20" y="21"/>
                  </a:lnTo>
                  <a:lnTo>
                    <a:pt x="33" y="21"/>
                  </a:lnTo>
                  <a:lnTo>
                    <a:pt x="20" y="21"/>
                  </a:lnTo>
                  <a:lnTo>
                    <a:pt x="29" y="30"/>
                  </a:lnTo>
                  <a:cubicBezTo>
                    <a:pt x="31" y="28"/>
                    <a:pt x="33" y="25"/>
                    <a:pt x="33" y="21"/>
                  </a:cubicBezTo>
                  <a:lnTo>
                    <a:pt x="20" y="21"/>
                  </a:lnTo>
                  <a:lnTo>
                    <a:pt x="29" y="30"/>
                  </a:lnTo>
                  <a:lnTo>
                    <a:pt x="20" y="21"/>
                  </a:lnTo>
                  <a:lnTo>
                    <a:pt x="20" y="34"/>
                  </a:lnTo>
                  <a:cubicBezTo>
                    <a:pt x="24" y="34"/>
                    <a:pt x="27" y="32"/>
                    <a:pt x="29" y="30"/>
                  </a:cubicBezTo>
                  <a:lnTo>
                    <a:pt x="20" y="21"/>
                  </a:lnTo>
                  <a:lnTo>
                    <a:pt x="20" y="34"/>
                  </a:lnTo>
                  <a:lnTo>
                    <a:pt x="20" y="21"/>
                  </a:lnTo>
                  <a:lnTo>
                    <a:pt x="15" y="33"/>
                  </a:lnTo>
                  <a:cubicBezTo>
                    <a:pt x="16" y="33"/>
                    <a:pt x="18" y="34"/>
                    <a:pt x="20" y="34"/>
                  </a:cubicBezTo>
                  <a:lnTo>
                    <a:pt x="20" y="21"/>
                  </a:lnTo>
                  <a:lnTo>
                    <a:pt x="15" y="33"/>
                  </a:lnTo>
                  <a:lnTo>
                    <a:pt x="15" y="33"/>
                  </a:lnTo>
                  <a:lnTo>
                    <a:pt x="365" y="178"/>
                  </a:lnTo>
                  <a:lnTo>
                    <a:pt x="378" y="1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2" name="Freeform 1492">
              <a:extLst>
                <a:ext uri="{FF2B5EF4-FFF2-40B4-BE49-F238E27FC236}">
                  <a16:creationId xmlns:a16="http://schemas.microsoft.com/office/drawing/2014/main" id="{BD1A4D92-125A-E6B3-0DE0-BC73CCF97473}"/>
                </a:ext>
              </a:extLst>
            </p:cNvPr>
            <p:cNvSpPr>
              <a:spLocks/>
            </p:cNvSpPr>
            <p:nvPr/>
          </p:nvSpPr>
          <p:spPr bwMode="auto">
            <a:xfrm>
              <a:off x="5775326" y="2133600"/>
              <a:ext cx="33338" cy="61913"/>
            </a:xfrm>
            <a:custGeom>
              <a:avLst/>
              <a:gdLst>
                <a:gd name="T0" fmla="*/ 127 w 157"/>
                <a:gd name="T1" fmla="*/ 0 h 306"/>
                <a:gd name="T2" fmla="*/ 0 w 157"/>
                <a:gd name="T3" fmla="*/ 293 h 306"/>
                <a:gd name="T4" fmla="*/ 31 w 157"/>
                <a:gd name="T5" fmla="*/ 306 h 306"/>
                <a:gd name="T6" fmla="*/ 157 w 157"/>
                <a:gd name="T7" fmla="*/ 13 h 306"/>
              </a:gdLst>
              <a:ahLst/>
              <a:cxnLst>
                <a:cxn ang="0">
                  <a:pos x="T0" y="T1"/>
                </a:cxn>
                <a:cxn ang="0">
                  <a:pos x="T2" y="T3"/>
                </a:cxn>
                <a:cxn ang="0">
                  <a:pos x="T4" y="T5"/>
                </a:cxn>
                <a:cxn ang="0">
                  <a:pos x="T6" y="T7"/>
                </a:cxn>
              </a:cxnLst>
              <a:rect l="0" t="0" r="r" b="b"/>
              <a:pathLst>
                <a:path w="157" h="306">
                  <a:moveTo>
                    <a:pt x="127" y="0"/>
                  </a:moveTo>
                  <a:lnTo>
                    <a:pt x="0" y="293"/>
                  </a:lnTo>
                  <a:lnTo>
                    <a:pt x="31" y="306"/>
                  </a:lnTo>
                  <a:lnTo>
                    <a:pt x="157" y="1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3" name="Freeform 1493">
              <a:extLst>
                <a:ext uri="{FF2B5EF4-FFF2-40B4-BE49-F238E27FC236}">
                  <a16:creationId xmlns:a16="http://schemas.microsoft.com/office/drawing/2014/main" id="{FB57A7D0-F37F-A891-318F-0119EAF377C6}"/>
                </a:ext>
              </a:extLst>
            </p:cNvPr>
            <p:cNvSpPr>
              <a:spLocks/>
            </p:cNvSpPr>
            <p:nvPr/>
          </p:nvSpPr>
          <p:spPr bwMode="auto">
            <a:xfrm>
              <a:off x="5668963" y="2274888"/>
              <a:ext cx="31750" cy="31750"/>
            </a:xfrm>
            <a:custGeom>
              <a:avLst/>
              <a:gdLst>
                <a:gd name="T0" fmla="*/ 140 w 157"/>
                <a:gd name="T1" fmla="*/ 78 h 157"/>
                <a:gd name="T2" fmla="*/ 123 w 157"/>
                <a:gd name="T3" fmla="*/ 78 h 157"/>
                <a:gd name="T4" fmla="*/ 78 w 157"/>
                <a:gd name="T5" fmla="*/ 123 h 157"/>
                <a:gd name="T6" fmla="*/ 34 w 157"/>
                <a:gd name="T7" fmla="*/ 78 h 157"/>
                <a:gd name="T8" fmla="*/ 78 w 157"/>
                <a:gd name="T9" fmla="*/ 34 h 157"/>
                <a:gd name="T10" fmla="*/ 123 w 157"/>
                <a:gd name="T11" fmla="*/ 78 h 157"/>
                <a:gd name="T12" fmla="*/ 140 w 157"/>
                <a:gd name="T13" fmla="*/ 78 h 157"/>
                <a:gd name="T14" fmla="*/ 157 w 157"/>
                <a:gd name="T15" fmla="*/ 78 h 157"/>
                <a:gd name="T16" fmla="*/ 78 w 157"/>
                <a:gd name="T17" fmla="*/ 0 h 157"/>
                <a:gd name="T18" fmla="*/ 0 w 157"/>
                <a:gd name="T19" fmla="*/ 78 h 157"/>
                <a:gd name="T20" fmla="*/ 78 w 157"/>
                <a:gd name="T21" fmla="*/ 157 h 157"/>
                <a:gd name="T22" fmla="*/ 157 w 157"/>
                <a:gd name="T23" fmla="*/ 78 h 157"/>
                <a:gd name="T24" fmla="*/ 140 w 157"/>
                <a:gd name="T2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7">
                  <a:moveTo>
                    <a:pt x="140" y="78"/>
                  </a:moveTo>
                  <a:lnTo>
                    <a:pt x="123" y="78"/>
                  </a:lnTo>
                  <a:cubicBezTo>
                    <a:pt x="123" y="103"/>
                    <a:pt x="103" y="123"/>
                    <a:pt x="78" y="123"/>
                  </a:cubicBezTo>
                  <a:cubicBezTo>
                    <a:pt x="54" y="123"/>
                    <a:pt x="34" y="103"/>
                    <a:pt x="34" y="78"/>
                  </a:cubicBezTo>
                  <a:cubicBezTo>
                    <a:pt x="34" y="54"/>
                    <a:pt x="54" y="34"/>
                    <a:pt x="78" y="34"/>
                  </a:cubicBezTo>
                  <a:cubicBezTo>
                    <a:pt x="103" y="34"/>
                    <a:pt x="123" y="54"/>
                    <a:pt x="123" y="78"/>
                  </a:cubicBezTo>
                  <a:lnTo>
                    <a:pt x="140" y="78"/>
                  </a:lnTo>
                  <a:lnTo>
                    <a:pt x="157" y="78"/>
                  </a:lnTo>
                  <a:cubicBezTo>
                    <a:pt x="157" y="35"/>
                    <a:pt x="122" y="0"/>
                    <a:pt x="78" y="0"/>
                  </a:cubicBezTo>
                  <a:cubicBezTo>
                    <a:pt x="35" y="0"/>
                    <a:pt x="0" y="35"/>
                    <a:pt x="0" y="78"/>
                  </a:cubicBezTo>
                  <a:cubicBezTo>
                    <a:pt x="0" y="122"/>
                    <a:pt x="35" y="157"/>
                    <a:pt x="78" y="157"/>
                  </a:cubicBezTo>
                  <a:cubicBezTo>
                    <a:pt x="122" y="157"/>
                    <a:pt x="157" y="122"/>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4" name="Freeform 1494">
              <a:extLst>
                <a:ext uri="{FF2B5EF4-FFF2-40B4-BE49-F238E27FC236}">
                  <a16:creationId xmlns:a16="http://schemas.microsoft.com/office/drawing/2014/main" id="{F46ADC97-BC27-80D5-3BC0-F589951D3285}"/>
                </a:ext>
              </a:extLst>
            </p:cNvPr>
            <p:cNvSpPr>
              <a:spLocks/>
            </p:cNvSpPr>
            <p:nvPr/>
          </p:nvSpPr>
          <p:spPr bwMode="auto">
            <a:xfrm>
              <a:off x="5759451" y="2301875"/>
              <a:ext cx="31750" cy="31750"/>
            </a:xfrm>
            <a:custGeom>
              <a:avLst/>
              <a:gdLst>
                <a:gd name="T0" fmla="*/ 140 w 156"/>
                <a:gd name="T1" fmla="*/ 78 h 156"/>
                <a:gd name="T2" fmla="*/ 123 w 156"/>
                <a:gd name="T3" fmla="*/ 78 h 156"/>
                <a:gd name="T4" fmla="*/ 78 w 156"/>
                <a:gd name="T5" fmla="*/ 123 h 156"/>
                <a:gd name="T6" fmla="*/ 33 w 156"/>
                <a:gd name="T7" fmla="*/ 78 h 156"/>
                <a:gd name="T8" fmla="*/ 78 w 156"/>
                <a:gd name="T9" fmla="*/ 34 h 156"/>
                <a:gd name="T10" fmla="*/ 123 w 156"/>
                <a:gd name="T11" fmla="*/ 78 h 156"/>
                <a:gd name="T12" fmla="*/ 140 w 156"/>
                <a:gd name="T13" fmla="*/ 78 h 156"/>
                <a:gd name="T14" fmla="*/ 156 w 156"/>
                <a:gd name="T15" fmla="*/ 78 h 156"/>
                <a:gd name="T16" fmla="*/ 78 w 156"/>
                <a:gd name="T17" fmla="*/ 0 h 156"/>
                <a:gd name="T18" fmla="*/ 0 w 156"/>
                <a:gd name="T19" fmla="*/ 78 h 156"/>
                <a:gd name="T20" fmla="*/ 78 w 156"/>
                <a:gd name="T21" fmla="*/ 156 h 156"/>
                <a:gd name="T22" fmla="*/ 156 w 156"/>
                <a:gd name="T23" fmla="*/ 78 h 156"/>
                <a:gd name="T24" fmla="*/ 140 w 156"/>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6">
                  <a:moveTo>
                    <a:pt x="140" y="78"/>
                  </a:moveTo>
                  <a:lnTo>
                    <a:pt x="123" y="78"/>
                  </a:lnTo>
                  <a:cubicBezTo>
                    <a:pt x="123" y="103"/>
                    <a:pt x="103" y="123"/>
                    <a:pt x="78" y="123"/>
                  </a:cubicBezTo>
                  <a:cubicBezTo>
                    <a:pt x="53" y="123"/>
                    <a:pt x="33" y="103"/>
                    <a:pt x="33" y="78"/>
                  </a:cubicBezTo>
                  <a:cubicBezTo>
                    <a:pt x="33" y="54"/>
                    <a:pt x="53" y="34"/>
                    <a:pt x="78" y="34"/>
                  </a:cubicBezTo>
                  <a:cubicBezTo>
                    <a:pt x="103" y="34"/>
                    <a:pt x="123" y="54"/>
                    <a:pt x="123" y="78"/>
                  </a:cubicBezTo>
                  <a:lnTo>
                    <a:pt x="140" y="78"/>
                  </a:lnTo>
                  <a:lnTo>
                    <a:pt x="156" y="78"/>
                  </a:lnTo>
                  <a:cubicBezTo>
                    <a:pt x="156" y="35"/>
                    <a:pt x="121" y="0"/>
                    <a:pt x="78" y="0"/>
                  </a:cubicBezTo>
                  <a:cubicBezTo>
                    <a:pt x="35" y="0"/>
                    <a:pt x="0" y="35"/>
                    <a:pt x="0" y="78"/>
                  </a:cubicBezTo>
                  <a:cubicBezTo>
                    <a:pt x="0" y="121"/>
                    <a:pt x="35" y="156"/>
                    <a:pt x="78" y="156"/>
                  </a:cubicBezTo>
                  <a:cubicBezTo>
                    <a:pt x="121" y="156"/>
                    <a:pt x="156" y="121"/>
                    <a:pt x="156"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5" name="Freeform 1495">
              <a:extLst>
                <a:ext uri="{FF2B5EF4-FFF2-40B4-BE49-F238E27FC236}">
                  <a16:creationId xmlns:a16="http://schemas.microsoft.com/office/drawing/2014/main" id="{970952BD-8FF9-465B-754F-1D36F522B7D2}"/>
                </a:ext>
              </a:extLst>
            </p:cNvPr>
            <p:cNvSpPr>
              <a:spLocks/>
            </p:cNvSpPr>
            <p:nvPr/>
          </p:nvSpPr>
          <p:spPr bwMode="auto">
            <a:xfrm>
              <a:off x="5692776" y="2228850"/>
              <a:ext cx="33338" cy="33338"/>
            </a:xfrm>
            <a:custGeom>
              <a:avLst/>
              <a:gdLst>
                <a:gd name="T0" fmla="*/ 140 w 157"/>
                <a:gd name="T1" fmla="*/ 78 h 156"/>
                <a:gd name="T2" fmla="*/ 123 w 157"/>
                <a:gd name="T3" fmla="*/ 78 h 156"/>
                <a:gd name="T4" fmla="*/ 78 w 157"/>
                <a:gd name="T5" fmla="*/ 123 h 156"/>
                <a:gd name="T6" fmla="*/ 34 w 157"/>
                <a:gd name="T7" fmla="*/ 78 h 156"/>
                <a:gd name="T8" fmla="*/ 78 w 157"/>
                <a:gd name="T9" fmla="*/ 33 h 156"/>
                <a:gd name="T10" fmla="*/ 123 w 157"/>
                <a:gd name="T11" fmla="*/ 78 h 156"/>
                <a:gd name="T12" fmla="*/ 140 w 157"/>
                <a:gd name="T13" fmla="*/ 78 h 156"/>
                <a:gd name="T14" fmla="*/ 157 w 157"/>
                <a:gd name="T15" fmla="*/ 78 h 156"/>
                <a:gd name="T16" fmla="*/ 78 w 157"/>
                <a:gd name="T17" fmla="*/ 0 h 156"/>
                <a:gd name="T18" fmla="*/ 0 w 157"/>
                <a:gd name="T19" fmla="*/ 78 h 156"/>
                <a:gd name="T20" fmla="*/ 78 w 157"/>
                <a:gd name="T21" fmla="*/ 156 h 156"/>
                <a:gd name="T22" fmla="*/ 157 w 157"/>
                <a:gd name="T23" fmla="*/ 78 h 156"/>
                <a:gd name="T24" fmla="*/ 140 w 157"/>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7" y="78"/>
                  </a:lnTo>
                  <a:cubicBezTo>
                    <a:pt x="157" y="35"/>
                    <a:pt x="122" y="0"/>
                    <a:pt x="78" y="0"/>
                  </a:cubicBezTo>
                  <a:cubicBezTo>
                    <a:pt x="35" y="0"/>
                    <a:pt x="0" y="35"/>
                    <a:pt x="0" y="78"/>
                  </a:cubicBezTo>
                  <a:cubicBezTo>
                    <a:pt x="0" y="121"/>
                    <a:pt x="35" y="156"/>
                    <a:pt x="78" y="156"/>
                  </a:cubicBezTo>
                  <a:cubicBezTo>
                    <a:pt x="122" y="156"/>
                    <a:pt x="157" y="121"/>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6" name="Freeform 1496">
              <a:extLst>
                <a:ext uri="{FF2B5EF4-FFF2-40B4-BE49-F238E27FC236}">
                  <a16:creationId xmlns:a16="http://schemas.microsoft.com/office/drawing/2014/main" id="{F4EAD31A-630E-4644-4FE8-615A288F1535}"/>
                </a:ext>
              </a:extLst>
            </p:cNvPr>
            <p:cNvSpPr>
              <a:spLocks/>
            </p:cNvSpPr>
            <p:nvPr/>
          </p:nvSpPr>
          <p:spPr bwMode="auto">
            <a:xfrm>
              <a:off x="5821363" y="2211388"/>
              <a:ext cx="31750" cy="33338"/>
            </a:xfrm>
            <a:custGeom>
              <a:avLst/>
              <a:gdLst>
                <a:gd name="T0" fmla="*/ 140 w 156"/>
                <a:gd name="T1" fmla="*/ 78 h 156"/>
                <a:gd name="T2" fmla="*/ 123 w 156"/>
                <a:gd name="T3" fmla="*/ 78 h 156"/>
                <a:gd name="T4" fmla="*/ 78 w 156"/>
                <a:gd name="T5" fmla="*/ 123 h 156"/>
                <a:gd name="T6" fmla="*/ 34 w 156"/>
                <a:gd name="T7" fmla="*/ 78 h 156"/>
                <a:gd name="T8" fmla="*/ 78 w 156"/>
                <a:gd name="T9" fmla="*/ 33 h 156"/>
                <a:gd name="T10" fmla="*/ 123 w 156"/>
                <a:gd name="T11" fmla="*/ 78 h 156"/>
                <a:gd name="T12" fmla="*/ 140 w 156"/>
                <a:gd name="T13" fmla="*/ 78 h 156"/>
                <a:gd name="T14" fmla="*/ 156 w 156"/>
                <a:gd name="T15" fmla="*/ 78 h 156"/>
                <a:gd name="T16" fmla="*/ 78 w 156"/>
                <a:gd name="T17" fmla="*/ 0 h 156"/>
                <a:gd name="T18" fmla="*/ 0 w 156"/>
                <a:gd name="T19" fmla="*/ 78 h 156"/>
                <a:gd name="T20" fmla="*/ 78 w 156"/>
                <a:gd name="T21" fmla="*/ 156 h 156"/>
                <a:gd name="T22" fmla="*/ 156 w 156"/>
                <a:gd name="T23" fmla="*/ 78 h 156"/>
                <a:gd name="T24" fmla="*/ 140 w 156"/>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6" y="78"/>
                  </a:lnTo>
                  <a:cubicBezTo>
                    <a:pt x="156" y="35"/>
                    <a:pt x="121" y="0"/>
                    <a:pt x="78" y="0"/>
                  </a:cubicBezTo>
                  <a:cubicBezTo>
                    <a:pt x="35" y="0"/>
                    <a:pt x="0" y="35"/>
                    <a:pt x="0" y="78"/>
                  </a:cubicBezTo>
                  <a:cubicBezTo>
                    <a:pt x="0" y="121"/>
                    <a:pt x="35" y="156"/>
                    <a:pt x="78" y="156"/>
                  </a:cubicBezTo>
                  <a:cubicBezTo>
                    <a:pt x="121" y="156"/>
                    <a:pt x="156" y="121"/>
                    <a:pt x="156"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7" name="Freeform 1497">
              <a:extLst>
                <a:ext uri="{FF2B5EF4-FFF2-40B4-BE49-F238E27FC236}">
                  <a16:creationId xmlns:a16="http://schemas.microsoft.com/office/drawing/2014/main" id="{928D532C-39C9-41CE-661F-72D832F20680}"/>
                </a:ext>
              </a:extLst>
            </p:cNvPr>
            <p:cNvSpPr>
              <a:spLocks/>
            </p:cNvSpPr>
            <p:nvPr/>
          </p:nvSpPr>
          <p:spPr bwMode="auto">
            <a:xfrm>
              <a:off x="5700713" y="2162175"/>
              <a:ext cx="31750" cy="31750"/>
            </a:xfrm>
            <a:custGeom>
              <a:avLst/>
              <a:gdLst>
                <a:gd name="T0" fmla="*/ 140 w 157"/>
                <a:gd name="T1" fmla="*/ 78 h 156"/>
                <a:gd name="T2" fmla="*/ 123 w 157"/>
                <a:gd name="T3" fmla="*/ 78 h 156"/>
                <a:gd name="T4" fmla="*/ 78 w 157"/>
                <a:gd name="T5" fmla="*/ 123 h 156"/>
                <a:gd name="T6" fmla="*/ 34 w 157"/>
                <a:gd name="T7" fmla="*/ 78 h 156"/>
                <a:gd name="T8" fmla="*/ 78 w 157"/>
                <a:gd name="T9" fmla="*/ 33 h 156"/>
                <a:gd name="T10" fmla="*/ 123 w 157"/>
                <a:gd name="T11" fmla="*/ 78 h 156"/>
                <a:gd name="T12" fmla="*/ 140 w 157"/>
                <a:gd name="T13" fmla="*/ 78 h 156"/>
                <a:gd name="T14" fmla="*/ 157 w 157"/>
                <a:gd name="T15" fmla="*/ 78 h 156"/>
                <a:gd name="T16" fmla="*/ 78 w 157"/>
                <a:gd name="T17" fmla="*/ 0 h 156"/>
                <a:gd name="T18" fmla="*/ 0 w 157"/>
                <a:gd name="T19" fmla="*/ 78 h 156"/>
                <a:gd name="T20" fmla="*/ 78 w 157"/>
                <a:gd name="T21" fmla="*/ 156 h 156"/>
                <a:gd name="T22" fmla="*/ 157 w 157"/>
                <a:gd name="T23" fmla="*/ 78 h 156"/>
                <a:gd name="T24" fmla="*/ 140 w 157"/>
                <a:gd name="T2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56">
                  <a:moveTo>
                    <a:pt x="140" y="78"/>
                  </a:moveTo>
                  <a:lnTo>
                    <a:pt x="123" y="78"/>
                  </a:lnTo>
                  <a:cubicBezTo>
                    <a:pt x="123" y="103"/>
                    <a:pt x="103" y="123"/>
                    <a:pt x="78" y="123"/>
                  </a:cubicBezTo>
                  <a:cubicBezTo>
                    <a:pt x="54" y="123"/>
                    <a:pt x="34" y="103"/>
                    <a:pt x="34" y="78"/>
                  </a:cubicBezTo>
                  <a:cubicBezTo>
                    <a:pt x="34" y="53"/>
                    <a:pt x="54" y="33"/>
                    <a:pt x="78" y="33"/>
                  </a:cubicBezTo>
                  <a:cubicBezTo>
                    <a:pt x="103" y="33"/>
                    <a:pt x="123" y="53"/>
                    <a:pt x="123" y="78"/>
                  </a:cubicBezTo>
                  <a:lnTo>
                    <a:pt x="140" y="78"/>
                  </a:lnTo>
                  <a:lnTo>
                    <a:pt x="157" y="78"/>
                  </a:lnTo>
                  <a:cubicBezTo>
                    <a:pt x="156" y="35"/>
                    <a:pt x="122" y="0"/>
                    <a:pt x="78" y="0"/>
                  </a:cubicBezTo>
                  <a:cubicBezTo>
                    <a:pt x="35" y="0"/>
                    <a:pt x="0" y="35"/>
                    <a:pt x="0" y="78"/>
                  </a:cubicBezTo>
                  <a:cubicBezTo>
                    <a:pt x="0" y="121"/>
                    <a:pt x="35" y="156"/>
                    <a:pt x="78" y="156"/>
                  </a:cubicBezTo>
                  <a:cubicBezTo>
                    <a:pt x="122" y="156"/>
                    <a:pt x="156" y="121"/>
                    <a:pt x="157" y="78"/>
                  </a:cubicBezTo>
                  <a:lnTo>
                    <a:pt x="14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8" name="Freeform 1498">
              <a:extLst>
                <a:ext uri="{FF2B5EF4-FFF2-40B4-BE49-F238E27FC236}">
                  <a16:creationId xmlns:a16="http://schemas.microsoft.com/office/drawing/2014/main" id="{57CE42A9-BF28-69A9-AF9C-EABD10CC8631}"/>
                </a:ext>
              </a:extLst>
            </p:cNvPr>
            <p:cNvSpPr>
              <a:spLocks/>
            </p:cNvSpPr>
            <p:nvPr/>
          </p:nvSpPr>
          <p:spPr bwMode="auto">
            <a:xfrm>
              <a:off x="5759451" y="2189163"/>
              <a:ext cx="30163" cy="30163"/>
            </a:xfrm>
            <a:custGeom>
              <a:avLst/>
              <a:gdLst>
                <a:gd name="T0" fmla="*/ 130 w 146"/>
                <a:gd name="T1" fmla="*/ 73 h 147"/>
                <a:gd name="T2" fmla="*/ 113 w 146"/>
                <a:gd name="T3" fmla="*/ 73 h 147"/>
                <a:gd name="T4" fmla="*/ 73 w 146"/>
                <a:gd name="T5" fmla="*/ 113 h 147"/>
                <a:gd name="T6" fmla="*/ 33 w 146"/>
                <a:gd name="T7" fmla="*/ 73 h 147"/>
                <a:gd name="T8" fmla="*/ 73 w 146"/>
                <a:gd name="T9" fmla="*/ 34 h 147"/>
                <a:gd name="T10" fmla="*/ 113 w 146"/>
                <a:gd name="T11" fmla="*/ 73 h 147"/>
                <a:gd name="T12" fmla="*/ 130 w 146"/>
                <a:gd name="T13" fmla="*/ 73 h 147"/>
                <a:gd name="T14" fmla="*/ 146 w 146"/>
                <a:gd name="T15" fmla="*/ 73 h 147"/>
                <a:gd name="T16" fmla="*/ 73 w 146"/>
                <a:gd name="T17" fmla="*/ 0 h 147"/>
                <a:gd name="T18" fmla="*/ 0 w 146"/>
                <a:gd name="T19" fmla="*/ 73 h 147"/>
                <a:gd name="T20" fmla="*/ 73 w 146"/>
                <a:gd name="T21" fmla="*/ 147 h 147"/>
                <a:gd name="T22" fmla="*/ 146 w 146"/>
                <a:gd name="T23" fmla="*/ 73 h 147"/>
                <a:gd name="T24" fmla="*/ 130 w 146"/>
                <a:gd name="T2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47">
                  <a:moveTo>
                    <a:pt x="130" y="73"/>
                  </a:moveTo>
                  <a:lnTo>
                    <a:pt x="113" y="73"/>
                  </a:lnTo>
                  <a:cubicBezTo>
                    <a:pt x="113" y="95"/>
                    <a:pt x="95" y="113"/>
                    <a:pt x="73" y="113"/>
                  </a:cubicBezTo>
                  <a:cubicBezTo>
                    <a:pt x="51" y="113"/>
                    <a:pt x="33" y="95"/>
                    <a:pt x="33" y="73"/>
                  </a:cubicBezTo>
                  <a:cubicBezTo>
                    <a:pt x="33" y="51"/>
                    <a:pt x="51" y="34"/>
                    <a:pt x="73" y="34"/>
                  </a:cubicBezTo>
                  <a:cubicBezTo>
                    <a:pt x="95" y="34"/>
                    <a:pt x="113" y="51"/>
                    <a:pt x="113" y="73"/>
                  </a:cubicBezTo>
                  <a:lnTo>
                    <a:pt x="130" y="73"/>
                  </a:lnTo>
                  <a:lnTo>
                    <a:pt x="146" y="73"/>
                  </a:lnTo>
                  <a:cubicBezTo>
                    <a:pt x="146" y="33"/>
                    <a:pt x="114" y="0"/>
                    <a:pt x="73" y="0"/>
                  </a:cubicBezTo>
                  <a:cubicBezTo>
                    <a:pt x="33" y="0"/>
                    <a:pt x="0" y="33"/>
                    <a:pt x="0" y="73"/>
                  </a:cubicBezTo>
                  <a:cubicBezTo>
                    <a:pt x="0" y="114"/>
                    <a:pt x="33" y="147"/>
                    <a:pt x="73" y="147"/>
                  </a:cubicBezTo>
                  <a:cubicBezTo>
                    <a:pt x="114" y="147"/>
                    <a:pt x="146" y="114"/>
                    <a:pt x="146" y="73"/>
                  </a:cubicBezTo>
                  <a:lnTo>
                    <a:pt x="130"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59" name="Freeform 1499">
              <a:extLst>
                <a:ext uri="{FF2B5EF4-FFF2-40B4-BE49-F238E27FC236}">
                  <a16:creationId xmlns:a16="http://schemas.microsoft.com/office/drawing/2014/main" id="{A0B25527-BD9C-AE47-9ABE-7C83C56F3806}"/>
                </a:ext>
              </a:extLst>
            </p:cNvPr>
            <p:cNvSpPr>
              <a:spLocks/>
            </p:cNvSpPr>
            <p:nvPr/>
          </p:nvSpPr>
          <p:spPr bwMode="auto">
            <a:xfrm>
              <a:off x="5724526" y="2182813"/>
              <a:ext cx="41275" cy="20638"/>
            </a:xfrm>
            <a:custGeom>
              <a:avLst/>
              <a:gdLst>
                <a:gd name="T0" fmla="*/ 0 w 197"/>
                <a:gd name="T1" fmla="*/ 31 h 105"/>
                <a:gd name="T2" fmla="*/ 185 w 197"/>
                <a:gd name="T3" fmla="*/ 105 h 105"/>
                <a:gd name="T4" fmla="*/ 197 w 197"/>
                <a:gd name="T5" fmla="*/ 75 h 105"/>
                <a:gd name="T6" fmla="*/ 13 w 197"/>
                <a:gd name="T7" fmla="*/ 0 h 105"/>
              </a:gdLst>
              <a:ahLst/>
              <a:cxnLst>
                <a:cxn ang="0">
                  <a:pos x="T0" y="T1"/>
                </a:cxn>
                <a:cxn ang="0">
                  <a:pos x="T2" y="T3"/>
                </a:cxn>
                <a:cxn ang="0">
                  <a:pos x="T4" y="T5"/>
                </a:cxn>
                <a:cxn ang="0">
                  <a:pos x="T6" y="T7"/>
                </a:cxn>
              </a:cxnLst>
              <a:rect l="0" t="0" r="r" b="b"/>
              <a:pathLst>
                <a:path w="197" h="105">
                  <a:moveTo>
                    <a:pt x="0" y="31"/>
                  </a:moveTo>
                  <a:lnTo>
                    <a:pt x="185" y="105"/>
                  </a:lnTo>
                  <a:lnTo>
                    <a:pt x="197" y="75"/>
                  </a:lnTo>
                  <a:lnTo>
                    <a:pt x="1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0" name="Freeform 1500">
              <a:extLst>
                <a:ext uri="{FF2B5EF4-FFF2-40B4-BE49-F238E27FC236}">
                  <a16:creationId xmlns:a16="http://schemas.microsoft.com/office/drawing/2014/main" id="{4760D42D-8DAE-6324-FBD5-05F29890910B}"/>
                </a:ext>
              </a:extLst>
            </p:cNvPr>
            <p:cNvSpPr>
              <a:spLocks/>
            </p:cNvSpPr>
            <p:nvPr/>
          </p:nvSpPr>
          <p:spPr bwMode="auto">
            <a:xfrm>
              <a:off x="5710238" y="2190750"/>
              <a:ext cx="9525" cy="42863"/>
            </a:xfrm>
            <a:custGeom>
              <a:avLst/>
              <a:gdLst>
                <a:gd name="T0" fmla="*/ 33 w 48"/>
                <a:gd name="T1" fmla="*/ 214 h 214"/>
                <a:gd name="T2" fmla="*/ 48 w 48"/>
                <a:gd name="T3" fmla="*/ 2 h 214"/>
                <a:gd name="T4" fmla="*/ 15 w 48"/>
                <a:gd name="T5" fmla="*/ 0 h 214"/>
                <a:gd name="T6" fmla="*/ 0 w 48"/>
                <a:gd name="T7" fmla="*/ 211 h 214"/>
              </a:gdLst>
              <a:ahLst/>
              <a:cxnLst>
                <a:cxn ang="0">
                  <a:pos x="T0" y="T1"/>
                </a:cxn>
                <a:cxn ang="0">
                  <a:pos x="T2" y="T3"/>
                </a:cxn>
                <a:cxn ang="0">
                  <a:pos x="T4" y="T5"/>
                </a:cxn>
                <a:cxn ang="0">
                  <a:pos x="T6" y="T7"/>
                </a:cxn>
              </a:cxnLst>
              <a:rect l="0" t="0" r="r" b="b"/>
              <a:pathLst>
                <a:path w="48" h="214">
                  <a:moveTo>
                    <a:pt x="33" y="214"/>
                  </a:moveTo>
                  <a:lnTo>
                    <a:pt x="48" y="2"/>
                  </a:lnTo>
                  <a:lnTo>
                    <a:pt x="15" y="0"/>
                  </a:lnTo>
                  <a:lnTo>
                    <a:pt x="0" y="21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1" name="Freeform 1501">
              <a:extLst>
                <a:ext uri="{FF2B5EF4-FFF2-40B4-BE49-F238E27FC236}">
                  <a16:creationId xmlns:a16="http://schemas.microsoft.com/office/drawing/2014/main" id="{FBA113ED-6482-B855-D546-E6C65B4922ED}"/>
                </a:ext>
              </a:extLst>
            </p:cNvPr>
            <p:cNvSpPr>
              <a:spLocks/>
            </p:cNvSpPr>
            <p:nvPr/>
          </p:nvSpPr>
          <p:spPr bwMode="auto">
            <a:xfrm>
              <a:off x="5688013" y="2254250"/>
              <a:ext cx="19050" cy="26988"/>
            </a:xfrm>
            <a:custGeom>
              <a:avLst/>
              <a:gdLst>
                <a:gd name="T0" fmla="*/ 30 w 92"/>
                <a:gd name="T1" fmla="*/ 129 h 129"/>
                <a:gd name="T2" fmla="*/ 92 w 92"/>
                <a:gd name="T3" fmla="*/ 16 h 129"/>
                <a:gd name="T4" fmla="*/ 62 w 92"/>
                <a:gd name="T5" fmla="*/ 0 h 129"/>
                <a:gd name="T6" fmla="*/ 0 w 92"/>
                <a:gd name="T7" fmla="*/ 113 h 129"/>
              </a:gdLst>
              <a:ahLst/>
              <a:cxnLst>
                <a:cxn ang="0">
                  <a:pos x="T0" y="T1"/>
                </a:cxn>
                <a:cxn ang="0">
                  <a:pos x="T2" y="T3"/>
                </a:cxn>
                <a:cxn ang="0">
                  <a:pos x="T4" y="T5"/>
                </a:cxn>
                <a:cxn ang="0">
                  <a:pos x="T6" y="T7"/>
                </a:cxn>
              </a:cxnLst>
              <a:rect l="0" t="0" r="r" b="b"/>
              <a:pathLst>
                <a:path w="92" h="129">
                  <a:moveTo>
                    <a:pt x="30" y="129"/>
                  </a:moveTo>
                  <a:lnTo>
                    <a:pt x="92" y="16"/>
                  </a:lnTo>
                  <a:lnTo>
                    <a:pt x="62" y="0"/>
                  </a:lnTo>
                  <a:lnTo>
                    <a:pt x="0" y="11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2" name="Freeform 1502">
              <a:extLst>
                <a:ext uri="{FF2B5EF4-FFF2-40B4-BE49-F238E27FC236}">
                  <a16:creationId xmlns:a16="http://schemas.microsoft.com/office/drawing/2014/main" id="{B4988DCE-557B-9187-E4DA-C74ACB22ABC0}"/>
                </a:ext>
              </a:extLst>
            </p:cNvPr>
            <p:cNvSpPr>
              <a:spLocks/>
            </p:cNvSpPr>
            <p:nvPr/>
          </p:nvSpPr>
          <p:spPr bwMode="auto">
            <a:xfrm>
              <a:off x="5778501" y="2233613"/>
              <a:ext cx="55563" cy="77788"/>
            </a:xfrm>
            <a:custGeom>
              <a:avLst/>
              <a:gdLst>
                <a:gd name="T0" fmla="*/ 247 w 274"/>
                <a:gd name="T1" fmla="*/ 0 h 375"/>
                <a:gd name="T2" fmla="*/ 0 w 274"/>
                <a:gd name="T3" fmla="*/ 356 h 375"/>
                <a:gd name="T4" fmla="*/ 28 w 274"/>
                <a:gd name="T5" fmla="*/ 375 h 375"/>
                <a:gd name="T6" fmla="*/ 274 w 274"/>
                <a:gd name="T7" fmla="*/ 19 h 375"/>
              </a:gdLst>
              <a:ahLst/>
              <a:cxnLst>
                <a:cxn ang="0">
                  <a:pos x="T0" y="T1"/>
                </a:cxn>
                <a:cxn ang="0">
                  <a:pos x="T2" y="T3"/>
                </a:cxn>
                <a:cxn ang="0">
                  <a:pos x="T4" y="T5"/>
                </a:cxn>
                <a:cxn ang="0">
                  <a:pos x="T6" y="T7"/>
                </a:cxn>
              </a:cxnLst>
              <a:rect l="0" t="0" r="r" b="b"/>
              <a:pathLst>
                <a:path w="274" h="375">
                  <a:moveTo>
                    <a:pt x="247" y="0"/>
                  </a:moveTo>
                  <a:lnTo>
                    <a:pt x="0" y="356"/>
                  </a:lnTo>
                  <a:lnTo>
                    <a:pt x="28" y="375"/>
                  </a:lnTo>
                  <a:lnTo>
                    <a:pt x="274" y="1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3" name="Freeform 1503">
              <a:extLst>
                <a:ext uri="{FF2B5EF4-FFF2-40B4-BE49-F238E27FC236}">
                  <a16:creationId xmlns:a16="http://schemas.microsoft.com/office/drawing/2014/main" id="{0D3B6E3A-CDB8-6228-8F9F-42376D2E3B7E}"/>
                </a:ext>
              </a:extLst>
            </p:cNvPr>
            <p:cNvSpPr>
              <a:spLocks/>
            </p:cNvSpPr>
            <p:nvPr/>
          </p:nvSpPr>
          <p:spPr bwMode="auto">
            <a:xfrm>
              <a:off x="5784851" y="2205038"/>
              <a:ext cx="41275" cy="22225"/>
            </a:xfrm>
            <a:custGeom>
              <a:avLst/>
              <a:gdLst>
                <a:gd name="T0" fmla="*/ 0 w 204"/>
                <a:gd name="T1" fmla="*/ 31 h 108"/>
                <a:gd name="T2" fmla="*/ 192 w 204"/>
                <a:gd name="T3" fmla="*/ 108 h 108"/>
                <a:gd name="T4" fmla="*/ 204 w 204"/>
                <a:gd name="T5" fmla="*/ 77 h 108"/>
                <a:gd name="T6" fmla="*/ 13 w 204"/>
                <a:gd name="T7" fmla="*/ 0 h 108"/>
              </a:gdLst>
              <a:ahLst/>
              <a:cxnLst>
                <a:cxn ang="0">
                  <a:pos x="T0" y="T1"/>
                </a:cxn>
                <a:cxn ang="0">
                  <a:pos x="T2" y="T3"/>
                </a:cxn>
                <a:cxn ang="0">
                  <a:pos x="T4" y="T5"/>
                </a:cxn>
                <a:cxn ang="0">
                  <a:pos x="T6" y="T7"/>
                </a:cxn>
              </a:cxnLst>
              <a:rect l="0" t="0" r="r" b="b"/>
              <a:pathLst>
                <a:path w="204" h="108">
                  <a:moveTo>
                    <a:pt x="0" y="31"/>
                  </a:moveTo>
                  <a:lnTo>
                    <a:pt x="192" y="108"/>
                  </a:lnTo>
                  <a:lnTo>
                    <a:pt x="204" y="77"/>
                  </a:lnTo>
                  <a:lnTo>
                    <a:pt x="1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4" name="Freeform 1504">
              <a:extLst>
                <a:ext uri="{FF2B5EF4-FFF2-40B4-BE49-F238E27FC236}">
                  <a16:creationId xmlns:a16="http://schemas.microsoft.com/office/drawing/2014/main" id="{389B69FF-C023-70C1-720F-6648E236F351}"/>
                </a:ext>
              </a:extLst>
            </p:cNvPr>
            <p:cNvSpPr>
              <a:spLocks/>
            </p:cNvSpPr>
            <p:nvPr/>
          </p:nvSpPr>
          <p:spPr bwMode="auto">
            <a:xfrm>
              <a:off x="5681663" y="2214563"/>
              <a:ext cx="92075" cy="179388"/>
            </a:xfrm>
            <a:custGeom>
              <a:avLst/>
              <a:gdLst>
                <a:gd name="T0" fmla="*/ 0 w 58"/>
                <a:gd name="T1" fmla="*/ 56 h 113"/>
                <a:gd name="T2" fmla="*/ 10 w 58"/>
                <a:gd name="T3" fmla="*/ 112 h 113"/>
                <a:gd name="T4" fmla="*/ 12 w 58"/>
                <a:gd name="T5" fmla="*/ 112 h 113"/>
                <a:gd name="T6" fmla="*/ 13 w 58"/>
                <a:gd name="T7" fmla="*/ 113 h 113"/>
                <a:gd name="T8" fmla="*/ 58 w 58"/>
                <a:gd name="T9" fmla="*/ 1 h 113"/>
                <a:gd name="T10" fmla="*/ 54 w 58"/>
                <a:gd name="T11" fmla="*/ 0 h 113"/>
                <a:gd name="T12" fmla="*/ 10 w 58"/>
                <a:gd name="T13" fmla="*/ 109 h 113"/>
                <a:gd name="T14" fmla="*/ 12 w 58"/>
                <a:gd name="T15" fmla="*/ 110 h 113"/>
                <a:gd name="T16" fmla="*/ 12 w 58"/>
                <a:gd name="T17" fmla="*/ 108 h 113"/>
                <a:gd name="T18" fmla="*/ 12 w 58"/>
                <a:gd name="T19" fmla="*/ 108 h 113"/>
                <a:gd name="T20" fmla="*/ 12 w 58"/>
                <a:gd name="T21" fmla="*/ 110 h 113"/>
                <a:gd name="T22" fmla="*/ 14 w 58"/>
                <a:gd name="T23" fmla="*/ 110 h 113"/>
                <a:gd name="T24" fmla="*/ 4 w 58"/>
                <a:gd name="T25" fmla="*/ 56 h 113"/>
                <a:gd name="T26" fmla="*/ 0 w 58"/>
                <a:gd name="T27"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13">
                  <a:moveTo>
                    <a:pt x="0" y="56"/>
                  </a:moveTo>
                  <a:lnTo>
                    <a:pt x="10" y="112"/>
                  </a:lnTo>
                  <a:lnTo>
                    <a:pt x="12" y="112"/>
                  </a:lnTo>
                  <a:lnTo>
                    <a:pt x="13" y="113"/>
                  </a:lnTo>
                  <a:lnTo>
                    <a:pt x="58" y="1"/>
                  </a:lnTo>
                  <a:lnTo>
                    <a:pt x="54" y="0"/>
                  </a:lnTo>
                  <a:lnTo>
                    <a:pt x="10" y="109"/>
                  </a:lnTo>
                  <a:lnTo>
                    <a:pt x="12" y="110"/>
                  </a:lnTo>
                  <a:lnTo>
                    <a:pt x="12" y="108"/>
                  </a:lnTo>
                  <a:lnTo>
                    <a:pt x="12" y="108"/>
                  </a:lnTo>
                  <a:lnTo>
                    <a:pt x="12" y="110"/>
                  </a:lnTo>
                  <a:lnTo>
                    <a:pt x="14" y="110"/>
                  </a:lnTo>
                  <a:lnTo>
                    <a:pt x="4" y="56"/>
                  </a:lnTo>
                  <a:lnTo>
                    <a:pt x="0"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5" name="Freeform 1505">
              <a:extLst>
                <a:ext uri="{FF2B5EF4-FFF2-40B4-BE49-F238E27FC236}">
                  <a16:creationId xmlns:a16="http://schemas.microsoft.com/office/drawing/2014/main" id="{FC5A6A55-09BF-B5B7-D827-D835D2DA6A9E}"/>
                </a:ext>
              </a:extLst>
            </p:cNvPr>
            <p:cNvSpPr>
              <a:spLocks/>
            </p:cNvSpPr>
            <p:nvPr/>
          </p:nvSpPr>
          <p:spPr bwMode="auto">
            <a:xfrm>
              <a:off x="5697538" y="2324100"/>
              <a:ext cx="71438" cy="68263"/>
            </a:xfrm>
            <a:custGeom>
              <a:avLst/>
              <a:gdLst>
                <a:gd name="T0" fmla="*/ 319 w 343"/>
                <a:gd name="T1" fmla="*/ 0 h 332"/>
                <a:gd name="T2" fmla="*/ 0 w 343"/>
                <a:gd name="T3" fmla="*/ 308 h 332"/>
                <a:gd name="T4" fmla="*/ 23 w 343"/>
                <a:gd name="T5" fmla="*/ 332 h 332"/>
                <a:gd name="T6" fmla="*/ 343 w 343"/>
                <a:gd name="T7" fmla="*/ 24 h 332"/>
              </a:gdLst>
              <a:ahLst/>
              <a:cxnLst>
                <a:cxn ang="0">
                  <a:pos x="T0" y="T1"/>
                </a:cxn>
                <a:cxn ang="0">
                  <a:pos x="T2" y="T3"/>
                </a:cxn>
                <a:cxn ang="0">
                  <a:pos x="T4" y="T5"/>
                </a:cxn>
                <a:cxn ang="0">
                  <a:pos x="T6" y="T7"/>
                </a:cxn>
              </a:cxnLst>
              <a:rect l="0" t="0" r="r" b="b"/>
              <a:pathLst>
                <a:path w="343" h="332">
                  <a:moveTo>
                    <a:pt x="319" y="0"/>
                  </a:moveTo>
                  <a:lnTo>
                    <a:pt x="0" y="308"/>
                  </a:lnTo>
                  <a:lnTo>
                    <a:pt x="23" y="332"/>
                  </a:lnTo>
                  <a:lnTo>
                    <a:pt x="343" y="2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6" name="Freeform 1506">
              <a:extLst>
                <a:ext uri="{FF2B5EF4-FFF2-40B4-BE49-F238E27FC236}">
                  <a16:creationId xmlns:a16="http://schemas.microsoft.com/office/drawing/2014/main" id="{16D51CC8-9802-A043-8473-648C4C9D977F}"/>
                </a:ext>
              </a:extLst>
            </p:cNvPr>
            <p:cNvSpPr>
              <a:spLocks/>
            </p:cNvSpPr>
            <p:nvPr/>
          </p:nvSpPr>
          <p:spPr bwMode="auto">
            <a:xfrm>
              <a:off x="5719763" y="2247900"/>
              <a:ext cx="163513" cy="73025"/>
            </a:xfrm>
            <a:custGeom>
              <a:avLst/>
              <a:gdLst>
                <a:gd name="T0" fmla="*/ 43 w 103"/>
                <a:gd name="T1" fmla="*/ 46 h 46"/>
                <a:gd name="T2" fmla="*/ 103 w 103"/>
                <a:gd name="T3" fmla="*/ 45 h 46"/>
                <a:gd name="T4" fmla="*/ 103 w 103"/>
                <a:gd name="T5" fmla="*/ 43 h 46"/>
                <a:gd name="T6" fmla="*/ 103 w 103"/>
                <a:gd name="T7" fmla="*/ 42 h 46"/>
                <a:gd name="T8" fmla="*/ 2 w 103"/>
                <a:gd name="T9" fmla="*/ 0 h 46"/>
                <a:gd name="T10" fmla="*/ 0 w 103"/>
                <a:gd name="T11" fmla="*/ 4 h 46"/>
                <a:gd name="T12" fmla="*/ 100 w 103"/>
                <a:gd name="T13" fmla="*/ 45 h 46"/>
                <a:gd name="T14" fmla="*/ 101 w 103"/>
                <a:gd name="T15" fmla="*/ 43 h 46"/>
                <a:gd name="T16" fmla="*/ 99 w 103"/>
                <a:gd name="T17" fmla="*/ 43 h 46"/>
                <a:gd name="T18" fmla="*/ 99 w 103"/>
                <a:gd name="T19" fmla="*/ 43 h 46"/>
                <a:gd name="T20" fmla="*/ 101 w 103"/>
                <a:gd name="T21" fmla="*/ 43 h 46"/>
                <a:gd name="T22" fmla="*/ 101 w 103"/>
                <a:gd name="T23" fmla="*/ 41 h 46"/>
                <a:gd name="T24" fmla="*/ 43 w 103"/>
                <a:gd name="T25" fmla="*/ 42 h 46"/>
                <a:gd name="T26" fmla="*/ 43 w 103"/>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46">
                  <a:moveTo>
                    <a:pt x="43" y="46"/>
                  </a:moveTo>
                  <a:lnTo>
                    <a:pt x="103" y="45"/>
                  </a:lnTo>
                  <a:lnTo>
                    <a:pt x="103" y="43"/>
                  </a:lnTo>
                  <a:lnTo>
                    <a:pt x="103" y="42"/>
                  </a:lnTo>
                  <a:lnTo>
                    <a:pt x="2" y="0"/>
                  </a:lnTo>
                  <a:lnTo>
                    <a:pt x="0" y="4"/>
                  </a:lnTo>
                  <a:lnTo>
                    <a:pt x="100" y="45"/>
                  </a:lnTo>
                  <a:lnTo>
                    <a:pt x="101" y="43"/>
                  </a:lnTo>
                  <a:lnTo>
                    <a:pt x="99" y="43"/>
                  </a:lnTo>
                  <a:lnTo>
                    <a:pt x="99" y="43"/>
                  </a:lnTo>
                  <a:lnTo>
                    <a:pt x="101" y="43"/>
                  </a:lnTo>
                  <a:lnTo>
                    <a:pt x="101" y="41"/>
                  </a:lnTo>
                  <a:lnTo>
                    <a:pt x="43" y="42"/>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7" name="Freeform 1507">
              <a:extLst>
                <a:ext uri="{FF2B5EF4-FFF2-40B4-BE49-F238E27FC236}">
                  <a16:creationId xmlns:a16="http://schemas.microsoft.com/office/drawing/2014/main" id="{AC60C5CF-979B-3E8F-6D2A-C4D1FD052557}"/>
                </a:ext>
              </a:extLst>
            </p:cNvPr>
            <p:cNvSpPr>
              <a:spLocks/>
            </p:cNvSpPr>
            <p:nvPr/>
          </p:nvSpPr>
          <p:spPr bwMode="auto">
            <a:xfrm>
              <a:off x="5838826" y="2238375"/>
              <a:ext cx="42863" cy="77788"/>
            </a:xfrm>
            <a:custGeom>
              <a:avLst/>
              <a:gdLst>
                <a:gd name="T0" fmla="*/ 0 w 208"/>
                <a:gd name="T1" fmla="*/ 14 h 378"/>
                <a:gd name="T2" fmla="*/ 178 w 208"/>
                <a:gd name="T3" fmla="*/ 378 h 378"/>
                <a:gd name="T4" fmla="*/ 208 w 208"/>
                <a:gd name="T5" fmla="*/ 363 h 378"/>
                <a:gd name="T6" fmla="*/ 30 w 208"/>
                <a:gd name="T7" fmla="*/ 0 h 378"/>
              </a:gdLst>
              <a:ahLst/>
              <a:cxnLst>
                <a:cxn ang="0">
                  <a:pos x="T0" y="T1"/>
                </a:cxn>
                <a:cxn ang="0">
                  <a:pos x="T2" y="T3"/>
                </a:cxn>
                <a:cxn ang="0">
                  <a:pos x="T4" y="T5"/>
                </a:cxn>
                <a:cxn ang="0">
                  <a:pos x="T6" y="T7"/>
                </a:cxn>
              </a:cxnLst>
              <a:rect l="0" t="0" r="r" b="b"/>
              <a:pathLst>
                <a:path w="208" h="378">
                  <a:moveTo>
                    <a:pt x="0" y="14"/>
                  </a:moveTo>
                  <a:lnTo>
                    <a:pt x="178" y="378"/>
                  </a:lnTo>
                  <a:lnTo>
                    <a:pt x="208" y="363"/>
                  </a:lnTo>
                  <a:lnTo>
                    <a:pt x="3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8" name="Freeform 1508">
              <a:extLst>
                <a:ext uri="{FF2B5EF4-FFF2-40B4-BE49-F238E27FC236}">
                  <a16:creationId xmlns:a16="http://schemas.microsoft.com/office/drawing/2014/main" id="{F9A4EB00-3BBD-B6A0-FE2C-53251ED9FEED}"/>
                </a:ext>
              </a:extLst>
            </p:cNvPr>
            <p:cNvSpPr>
              <a:spLocks/>
            </p:cNvSpPr>
            <p:nvPr/>
          </p:nvSpPr>
          <p:spPr bwMode="auto">
            <a:xfrm>
              <a:off x="5726113" y="2132013"/>
              <a:ext cx="109538" cy="85725"/>
            </a:xfrm>
            <a:custGeom>
              <a:avLst/>
              <a:gdLst>
                <a:gd name="T0" fmla="*/ 15 w 537"/>
                <a:gd name="T1" fmla="*/ 214 h 418"/>
                <a:gd name="T2" fmla="*/ 389 w 537"/>
                <a:gd name="T3" fmla="*/ 32 h 418"/>
                <a:gd name="T4" fmla="*/ 389 w 537"/>
                <a:gd name="T5" fmla="*/ 32 h 418"/>
                <a:gd name="T6" fmla="*/ 383 w 537"/>
                <a:gd name="T7" fmla="*/ 20 h 418"/>
                <a:gd name="T8" fmla="*/ 383 w 537"/>
                <a:gd name="T9" fmla="*/ 34 h 418"/>
                <a:gd name="T10" fmla="*/ 389 w 537"/>
                <a:gd name="T11" fmla="*/ 32 h 418"/>
                <a:gd name="T12" fmla="*/ 383 w 537"/>
                <a:gd name="T13" fmla="*/ 20 h 418"/>
                <a:gd name="T14" fmla="*/ 383 w 537"/>
                <a:gd name="T15" fmla="*/ 34 h 418"/>
                <a:gd name="T16" fmla="*/ 383 w 537"/>
                <a:gd name="T17" fmla="*/ 20 h 418"/>
                <a:gd name="T18" fmla="*/ 371 w 537"/>
                <a:gd name="T19" fmla="*/ 25 h 418"/>
                <a:gd name="T20" fmla="*/ 383 w 537"/>
                <a:gd name="T21" fmla="*/ 34 h 418"/>
                <a:gd name="T22" fmla="*/ 383 w 537"/>
                <a:gd name="T23" fmla="*/ 20 h 418"/>
                <a:gd name="T24" fmla="*/ 371 w 537"/>
                <a:gd name="T25" fmla="*/ 25 h 418"/>
                <a:gd name="T26" fmla="*/ 370 w 537"/>
                <a:gd name="T27" fmla="*/ 25 h 418"/>
                <a:gd name="T28" fmla="*/ 506 w 537"/>
                <a:gd name="T29" fmla="*/ 418 h 418"/>
                <a:gd name="T30" fmla="*/ 537 w 537"/>
                <a:gd name="T31" fmla="*/ 408 h 418"/>
                <a:gd name="T32" fmla="*/ 402 w 537"/>
                <a:gd name="T33" fmla="*/ 14 h 418"/>
                <a:gd name="T34" fmla="*/ 402 w 537"/>
                <a:gd name="T35" fmla="*/ 14 h 418"/>
                <a:gd name="T36" fmla="*/ 383 w 537"/>
                <a:gd name="T37" fmla="*/ 0 h 418"/>
                <a:gd name="T38" fmla="*/ 375 w 537"/>
                <a:gd name="T39" fmla="*/ 2 h 418"/>
                <a:gd name="T40" fmla="*/ 375 w 537"/>
                <a:gd name="T41" fmla="*/ 2 h 418"/>
                <a:gd name="T42" fmla="*/ 0 w 537"/>
                <a:gd name="T43" fmla="*/ 184 h 418"/>
                <a:gd name="T44" fmla="*/ 15 w 537"/>
                <a:gd name="T45" fmla="*/ 2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7" h="418">
                  <a:moveTo>
                    <a:pt x="15" y="214"/>
                  </a:moveTo>
                  <a:lnTo>
                    <a:pt x="389" y="32"/>
                  </a:lnTo>
                  <a:lnTo>
                    <a:pt x="389" y="32"/>
                  </a:lnTo>
                  <a:lnTo>
                    <a:pt x="383" y="20"/>
                  </a:lnTo>
                  <a:lnTo>
                    <a:pt x="383" y="34"/>
                  </a:lnTo>
                  <a:cubicBezTo>
                    <a:pt x="386" y="34"/>
                    <a:pt x="388" y="33"/>
                    <a:pt x="389" y="32"/>
                  </a:cubicBezTo>
                  <a:lnTo>
                    <a:pt x="383" y="20"/>
                  </a:lnTo>
                  <a:lnTo>
                    <a:pt x="383" y="34"/>
                  </a:lnTo>
                  <a:lnTo>
                    <a:pt x="383" y="20"/>
                  </a:lnTo>
                  <a:lnTo>
                    <a:pt x="371" y="25"/>
                  </a:lnTo>
                  <a:cubicBezTo>
                    <a:pt x="372" y="30"/>
                    <a:pt x="378" y="34"/>
                    <a:pt x="383" y="34"/>
                  </a:cubicBezTo>
                  <a:lnTo>
                    <a:pt x="383" y="20"/>
                  </a:lnTo>
                  <a:lnTo>
                    <a:pt x="371" y="25"/>
                  </a:lnTo>
                  <a:lnTo>
                    <a:pt x="370" y="25"/>
                  </a:lnTo>
                  <a:lnTo>
                    <a:pt x="506" y="418"/>
                  </a:lnTo>
                  <a:lnTo>
                    <a:pt x="537" y="408"/>
                  </a:lnTo>
                  <a:lnTo>
                    <a:pt x="402" y="14"/>
                  </a:lnTo>
                  <a:lnTo>
                    <a:pt x="402" y="14"/>
                  </a:lnTo>
                  <a:cubicBezTo>
                    <a:pt x="399" y="6"/>
                    <a:pt x="391" y="0"/>
                    <a:pt x="383" y="0"/>
                  </a:cubicBezTo>
                  <a:cubicBezTo>
                    <a:pt x="380" y="0"/>
                    <a:pt x="377" y="1"/>
                    <a:pt x="375" y="2"/>
                  </a:cubicBezTo>
                  <a:lnTo>
                    <a:pt x="375" y="2"/>
                  </a:lnTo>
                  <a:lnTo>
                    <a:pt x="0" y="184"/>
                  </a:lnTo>
                  <a:lnTo>
                    <a:pt x="15" y="21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sp>
          <p:nvSpPr>
            <p:cNvPr id="69" name="Freeform 1509">
              <a:extLst>
                <a:ext uri="{FF2B5EF4-FFF2-40B4-BE49-F238E27FC236}">
                  <a16:creationId xmlns:a16="http://schemas.microsoft.com/office/drawing/2014/main" id="{12A5D1AC-426E-99B2-12F0-89EDB52FE9B0}"/>
                </a:ext>
              </a:extLst>
            </p:cNvPr>
            <p:cNvSpPr>
              <a:spLocks/>
            </p:cNvSpPr>
            <p:nvPr/>
          </p:nvSpPr>
          <p:spPr bwMode="auto">
            <a:xfrm>
              <a:off x="5627688" y="2179638"/>
              <a:ext cx="76200" cy="31750"/>
            </a:xfrm>
            <a:custGeom>
              <a:avLst/>
              <a:gdLst>
                <a:gd name="T0" fmla="*/ 11 w 372"/>
                <a:gd name="T1" fmla="*/ 153 h 153"/>
                <a:gd name="T2" fmla="*/ 372 w 372"/>
                <a:gd name="T3" fmla="*/ 32 h 153"/>
                <a:gd name="T4" fmla="*/ 362 w 372"/>
                <a:gd name="T5" fmla="*/ 0 h 153"/>
                <a:gd name="T6" fmla="*/ 0 w 372"/>
                <a:gd name="T7" fmla="*/ 122 h 153"/>
              </a:gdLst>
              <a:ahLst/>
              <a:cxnLst>
                <a:cxn ang="0">
                  <a:pos x="T0" y="T1"/>
                </a:cxn>
                <a:cxn ang="0">
                  <a:pos x="T2" y="T3"/>
                </a:cxn>
                <a:cxn ang="0">
                  <a:pos x="T4" y="T5"/>
                </a:cxn>
                <a:cxn ang="0">
                  <a:pos x="T6" y="T7"/>
                </a:cxn>
              </a:cxnLst>
              <a:rect l="0" t="0" r="r" b="b"/>
              <a:pathLst>
                <a:path w="372" h="153">
                  <a:moveTo>
                    <a:pt x="11" y="153"/>
                  </a:moveTo>
                  <a:lnTo>
                    <a:pt x="372" y="32"/>
                  </a:lnTo>
                  <a:lnTo>
                    <a:pt x="362" y="0"/>
                  </a:lnTo>
                  <a:lnTo>
                    <a:pt x="0" y="122"/>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solidFill>
                  <a:schemeClr val="bg1"/>
                </a:solidFill>
              </a:endParaRPr>
            </a:p>
          </p:txBody>
        </p:sp>
      </p:grpSp>
    </p:spTree>
    <p:extLst>
      <p:ext uri="{BB962C8B-B14F-4D97-AF65-F5344CB8AC3E}">
        <p14:creationId xmlns:p14="http://schemas.microsoft.com/office/powerpoint/2010/main" val="1708055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ABC0-85B7-6896-F0A8-159ABFC66D2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062BD0-2707-AFE2-2B40-C5C95EDC20A4}"/>
              </a:ext>
            </a:extLst>
          </p:cNvPr>
          <p:cNvSpPr>
            <a:spLocks noGrp="1"/>
          </p:cNvSpPr>
          <p:nvPr>
            <p:ph type="sldNum" sz="quarter" idx="12"/>
          </p:nvPr>
        </p:nvSpPr>
        <p:spPr/>
        <p:txBody>
          <a:bodyPr/>
          <a:lstStyle/>
          <a:p>
            <a:fld id="{98FF217E-B86F-EA42-9607-BE163228A213}" type="slidenum">
              <a:rPr lang="en-GB" smtClean="0"/>
              <a:pPr/>
              <a:t>15</a:t>
            </a:fld>
            <a:endParaRPr lang="en-GB"/>
          </a:p>
        </p:txBody>
      </p:sp>
      <p:grpSp>
        <p:nvGrpSpPr>
          <p:cNvPr id="9" name="Group 8">
            <a:extLst>
              <a:ext uri="{FF2B5EF4-FFF2-40B4-BE49-F238E27FC236}">
                <a16:creationId xmlns:a16="http://schemas.microsoft.com/office/drawing/2014/main" id="{E4CEDDF5-975E-04B2-E5EB-533E0398F1C6}"/>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B73EB369-B579-59C4-5656-59D2A7C6DEB9}"/>
                </a:ext>
              </a:extLst>
            </p:cNvPr>
            <p:cNvSpPr/>
            <p:nvPr/>
          </p:nvSpPr>
          <p:spPr>
            <a:xfrm>
              <a:off x="0" y="0"/>
              <a:ext cx="9773920" cy="1574800"/>
            </a:xfrm>
            <a:prstGeom prst="round2DiagRect">
              <a:avLst>
                <a:gd name="adj1" fmla="val 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7ACCA56-9E1E-626B-8742-5E1A22963D1D}"/>
                </a:ext>
              </a:extLst>
            </p:cNvPr>
            <p:cNvSpPr txBox="1"/>
            <p:nvPr/>
          </p:nvSpPr>
          <p:spPr>
            <a:xfrm>
              <a:off x="1602560" y="301938"/>
              <a:ext cx="7707210" cy="646331"/>
            </a:xfrm>
            <a:prstGeom prst="rect">
              <a:avLst/>
            </a:prstGeom>
            <a:noFill/>
          </p:spPr>
          <p:txBody>
            <a:bodyPr wrap="square" rtlCol="0">
              <a:spAutoFit/>
            </a:bodyPr>
            <a:lstStyle/>
            <a:p>
              <a:r>
                <a:rPr lang="en-GB" sz="1200" b="1">
                  <a:solidFill>
                    <a:schemeClr val="bg1"/>
                  </a:solidFill>
                </a:rPr>
                <a:t>Objective</a:t>
              </a:r>
            </a:p>
            <a:p>
              <a:r>
                <a:rPr lang="en-GB" sz="2400">
                  <a:solidFill>
                    <a:schemeClr val="bg1"/>
                  </a:solidFill>
                </a:rPr>
                <a:t>Meet the needs of consumers and network users</a:t>
              </a:r>
            </a:p>
          </p:txBody>
        </p:sp>
        <p:sp>
          <p:nvSpPr>
            <p:cNvPr id="7" name="Rectangle 6">
              <a:extLst>
                <a:ext uri="{FF2B5EF4-FFF2-40B4-BE49-F238E27FC236}">
                  <a16:creationId xmlns:a16="http://schemas.microsoft.com/office/drawing/2014/main" id="{DCEA903D-40B5-DE2C-AAA1-4284D3CF6BC0}"/>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1E9B685-8030-CE6D-5735-050330CB20FB}"/>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Ensure affordability, high-quality service, and protection for all consumers, including customers in vulnerable circumstances.</a:t>
              </a:r>
            </a:p>
          </p:txBody>
        </p:sp>
        <p:sp>
          <p:nvSpPr>
            <p:cNvPr id="6" name="Oval 5">
              <a:extLst>
                <a:ext uri="{FF2B5EF4-FFF2-40B4-BE49-F238E27FC236}">
                  <a16:creationId xmlns:a16="http://schemas.microsoft.com/office/drawing/2014/main" id="{E91B1E64-944C-EAF8-4DDB-F0929BA47223}"/>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0" name="Content Placeholder 2">
            <a:extLst>
              <a:ext uri="{FF2B5EF4-FFF2-40B4-BE49-F238E27FC236}">
                <a16:creationId xmlns:a16="http://schemas.microsoft.com/office/drawing/2014/main" id="{CFD22E2B-1DA8-CEDF-EBFC-C2AE7B98D05A}"/>
              </a:ext>
            </a:extLst>
          </p:cNvPr>
          <p:cNvSpPr txBox="1">
            <a:spLocks/>
          </p:cNvSpPr>
          <p:nvPr/>
        </p:nvSpPr>
        <p:spPr>
          <a:xfrm>
            <a:off x="391227" y="1699426"/>
            <a:ext cx="10800647" cy="4285115"/>
          </a:xfrm>
          <a:prstGeom prst="rect">
            <a:avLst/>
          </a:prstGeom>
        </p:spPr>
        <p:txBody>
          <a:bodyPr vert="horz" lIns="0" tIns="0" rIns="0" bIns="0" numCol="2" spcCol="360000" rtlCol="0" anchor="t">
            <a:noAutofit/>
          </a:bodyPr>
          <a:lstStyle>
            <a:lvl1pPr marL="0" indent="0" algn="l" defTabSz="914400" rtl="0" eaLnBrk="1" latinLnBrk="0" hangingPunct="1">
              <a:lnSpc>
                <a:spcPct val="110000"/>
              </a:lnSpc>
              <a:spcBef>
                <a:spcPts val="600"/>
              </a:spcBef>
              <a:buClr>
                <a:schemeClr val="accent2"/>
              </a:buClr>
              <a:buFont typeface="Arial" panose="020B0604020202020204" pitchFamily="34" charset="0"/>
              <a:buNone/>
              <a:defRPr sz="1300" b="1" kern="1200">
                <a:solidFill>
                  <a:schemeClr val="tx2"/>
                </a:solidFill>
                <a:latin typeface="+mn-lt"/>
                <a:ea typeface="+mn-ea"/>
                <a:cs typeface="+mn-cs"/>
              </a:defRPr>
            </a:lvl1pPr>
            <a:lvl2pPr marL="7938" indent="0" algn="l" defTabSz="914400" rtl="0" eaLnBrk="1" latinLnBrk="0" hangingPunct="1">
              <a:lnSpc>
                <a:spcPct val="110000"/>
              </a:lnSpc>
              <a:spcBef>
                <a:spcPts val="200"/>
              </a:spcBef>
              <a:buClr>
                <a:schemeClr val="accent2"/>
              </a:buClr>
              <a:buFont typeface="System Font Regular"/>
              <a:buNone/>
              <a:tabLst/>
              <a:defRPr sz="1300" kern="1200">
                <a:solidFill>
                  <a:schemeClr val="tx1"/>
                </a:solidFill>
                <a:latin typeface="+mn-lt"/>
                <a:ea typeface="+mn-ea"/>
                <a:cs typeface="+mn-cs"/>
              </a:defRPr>
            </a:lvl2pPr>
            <a:lvl3pPr marL="182563" indent="-174625" algn="l" defTabSz="914400" rtl="0" eaLnBrk="1" latinLnBrk="0" hangingPunct="1">
              <a:lnSpc>
                <a:spcPct val="110000"/>
              </a:lnSpc>
              <a:spcBef>
                <a:spcPts val="200"/>
              </a:spcBef>
              <a:buClr>
                <a:schemeClr val="accent4"/>
              </a:buClr>
              <a:buFont typeface="Arial" panose="020B0604020202020204" pitchFamily="34" charset="0"/>
              <a:buChar char="•"/>
              <a:tabLst/>
              <a:defRPr sz="1300" kern="1200">
                <a:solidFill>
                  <a:schemeClr val="tx1"/>
                </a:solidFill>
                <a:latin typeface="+mn-lt"/>
                <a:ea typeface="+mn-ea"/>
                <a:cs typeface="+mn-cs"/>
              </a:defRPr>
            </a:lvl3pPr>
            <a:lvl4pPr marL="404813" indent="-176213"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4pPr>
            <a:lvl5pPr marL="625475" indent="-174625"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Delivering value and inclusive outcomes for every consumer</a:t>
            </a:r>
          </a:p>
          <a:p>
            <a:r>
              <a:rPr lang="en-GB" sz="1400" b="0"/>
              <a:t>As the energy system becomes smarter, more digital and increasingly flexible, networks must ensure that all consumers benefit, especially those who may be at risk of being left behind. Innovation plays a critical role in improving service quality, reducing costs, enabling fair access to new energy services, and strengthening protections for vulnerable households as the transition accelerates.</a:t>
            </a:r>
          </a:p>
          <a:p>
            <a:pPr>
              <a:spcBef>
                <a:spcPts val="1200"/>
              </a:spcBef>
            </a:pPr>
            <a:r>
              <a:rPr lang="en-GB" sz="1600"/>
              <a:t>What this means for networks</a:t>
            </a:r>
          </a:p>
          <a:p>
            <a:pPr marL="171450" indent="-171450">
              <a:buClr>
                <a:schemeClr val="accent6"/>
              </a:buClr>
              <a:buFont typeface="Arial" panose="020B0604020202020204" pitchFamily="34" charset="0"/>
              <a:buChar char="•"/>
            </a:pPr>
            <a:r>
              <a:rPr lang="en-GB" sz="1400"/>
              <a:t>Design services that meet diverse consumer needs</a:t>
            </a:r>
            <a:r>
              <a:rPr lang="en-GB" sz="1400" b="0"/>
              <a:t>, ensuring that flexibility, digital tools and new energy solutions remain accessible, intuitive and fair.</a:t>
            </a:r>
          </a:p>
          <a:p>
            <a:pPr marL="171450" indent="-171450">
              <a:buClr>
                <a:schemeClr val="accent6"/>
              </a:buClr>
              <a:buFont typeface="Arial" panose="020B0604020202020204" pitchFamily="34" charset="0"/>
              <a:buChar char="•"/>
            </a:pPr>
            <a:r>
              <a:rPr lang="en-GB" sz="1400"/>
              <a:t>Improve identification and support for customers</a:t>
            </a:r>
            <a:r>
              <a:rPr lang="en-GB" sz="1400" b="0"/>
              <a:t>, using data‑driven insights and local partnerships to target assistance where it has the greatest impact.</a:t>
            </a:r>
          </a:p>
          <a:p>
            <a:pPr marL="171450" indent="-171450">
              <a:buClr>
                <a:schemeClr val="accent6"/>
              </a:buClr>
              <a:buFont typeface="Arial" panose="020B0604020202020204" pitchFamily="34" charset="0"/>
              <a:buChar char="•"/>
            </a:pPr>
            <a:r>
              <a:rPr lang="en-GB" sz="1400"/>
              <a:t>Enhance affordability and service quality</a:t>
            </a:r>
            <a:r>
              <a:rPr lang="en-GB" sz="1400" b="0"/>
              <a:t> by reducing network costs through innovation, smarter operations and better use of existing infrastructure.</a:t>
            </a:r>
          </a:p>
          <a:p>
            <a:pPr marL="171450" indent="-171450">
              <a:buClr>
                <a:schemeClr val="accent6"/>
              </a:buClr>
              <a:buFont typeface="Arial" panose="020B0604020202020204" pitchFamily="34" charset="0"/>
              <a:buChar char="•"/>
            </a:pPr>
            <a:r>
              <a:rPr lang="en-GB" sz="1400"/>
              <a:t>Ensure customer protections keep pace with system change</a:t>
            </a:r>
            <a:r>
              <a:rPr lang="en-GB" sz="1400" b="0"/>
              <a:t>, maintaining reliability, clarity and consumer safeguards as markets, tariffs and technologies evolve. Identifying and responding to emerging forms of vulnerability or changes in the marketplace to avoid customer exclusion.</a:t>
            </a:r>
          </a:p>
          <a:p>
            <a:pPr>
              <a:spcBef>
                <a:spcPts val="1200"/>
              </a:spcBef>
            </a:pPr>
            <a:r>
              <a:rPr lang="en-GB" sz="1600"/>
              <a:t>Challenges</a:t>
            </a:r>
          </a:p>
          <a:p>
            <a:pPr marL="171450" indent="-171450">
              <a:buClr>
                <a:schemeClr val="accent6"/>
              </a:buClr>
              <a:buFont typeface="Arial" panose="020B0604020202020204" pitchFamily="34" charset="0"/>
              <a:buChar char="•"/>
            </a:pPr>
            <a:r>
              <a:rPr lang="en-GB" sz="1400"/>
              <a:t>Avoiding new forms of exclusion </a:t>
            </a:r>
            <a:r>
              <a:rPr lang="en-GB" sz="1400" b="0"/>
              <a:t>as digitalisation, flexibility markets and low‑carbon technologies become more embedded in the system.</a:t>
            </a:r>
          </a:p>
          <a:p>
            <a:pPr marL="171450" indent="-171450">
              <a:buClr>
                <a:schemeClr val="accent6"/>
              </a:buClr>
              <a:buFont typeface="Arial" panose="020B0604020202020204" pitchFamily="34" charset="0"/>
              <a:buChar char="•"/>
            </a:pPr>
            <a:r>
              <a:rPr lang="en-GB" sz="1400"/>
              <a:t>Balancing affordability and investment</a:t>
            </a:r>
            <a:r>
              <a:rPr lang="en-GB" sz="1400" b="0"/>
              <a:t>, ensuring cost‑efficient delivery while upgrading the network for a more electrified, interactive system.</a:t>
            </a:r>
          </a:p>
          <a:p>
            <a:endParaRPr lang="en-GB" sz="1100" b="0">
              <a:solidFill>
                <a:schemeClr val="tx1"/>
              </a:solidFill>
            </a:endParaRPr>
          </a:p>
        </p:txBody>
      </p:sp>
      <p:pic>
        <p:nvPicPr>
          <p:cNvPr id="3" name="Picture 2" descr="A white outline of hands in a circle&#10;&#10;AI-generated content may be incorrect.">
            <a:extLst>
              <a:ext uri="{FF2B5EF4-FFF2-40B4-BE49-F238E27FC236}">
                <a16:creationId xmlns:a16="http://schemas.microsoft.com/office/drawing/2014/main" id="{B3D26D33-5191-671F-4E3D-F67F13488674}"/>
              </a:ext>
            </a:extLst>
          </p:cNvPr>
          <p:cNvPicPr>
            <a:picLocks noChangeAspect="1"/>
          </p:cNvPicPr>
          <p:nvPr/>
        </p:nvPicPr>
        <p:blipFill>
          <a:blip r:embed="rId3"/>
          <a:stretch>
            <a:fillRect/>
          </a:stretch>
        </p:blipFill>
        <p:spPr>
          <a:xfrm>
            <a:off x="291839" y="207898"/>
            <a:ext cx="992610" cy="1224000"/>
          </a:xfrm>
          <a:prstGeom prst="rect">
            <a:avLst/>
          </a:prstGeom>
        </p:spPr>
      </p:pic>
    </p:spTree>
    <p:extLst>
      <p:ext uri="{BB962C8B-B14F-4D97-AF65-F5344CB8AC3E}">
        <p14:creationId xmlns:p14="http://schemas.microsoft.com/office/powerpoint/2010/main" val="372538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BBB5-A7A1-84C1-F8BD-F1557F8CF3A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F14EFA-B2D3-D814-D7F5-A96D3E1CEB2A}"/>
              </a:ext>
            </a:extLst>
          </p:cNvPr>
          <p:cNvSpPr>
            <a:spLocks noGrp="1"/>
          </p:cNvSpPr>
          <p:nvPr>
            <p:ph type="sldNum" sz="quarter" idx="12"/>
          </p:nvPr>
        </p:nvSpPr>
        <p:spPr/>
        <p:txBody>
          <a:bodyPr/>
          <a:lstStyle/>
          <a:p>
            <a:fld id="{98FF217E-B86F-EA42-9607-BE163228A213}" type="slidenum">
              <a:rPr lang="en-GB" smtClean="0"/>
              <a:pPr/>
              <a:t>16</a:t>
            </a:fld>
            <a:endParaRPr lang="en-GB"/>
          </a:p>
        </p:txBody>
      </p:sp>
      <p:grpSp>
        <p:nvGrpSpPr>
          <p:cNvPr id="9" name="Group 8">
            <a:extLst>
              <a:ext uri="{FF2B5EF4-FFF2-40B4-BE49-F238E27FC236}">
                <a16:creationId xmlns:a16="http://schemas.microsoft.com/office/drawing/2014/main" id="{3561080F-031D-F812-AF42-3C8B830229FB}"/>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48F14D25-7BB4-5BBE-A67D-6364EAB7A015}"/>
                </a:ext>
              </a:extLst>
            </p:cNvPr>
            <p:cNvSpPr/>
            <p:nvPr/>
          </p:nvSpPr>
          <p:spPr>
            <a:xfrm>
              <a:off x="0" y="0"/>
              <a:ext cx="9773920" cy="1574800"/>
            </a:xfrm>
            <a:prstGeom prst="round2DiagRect">
              <a:avLst>
                <a:gd name="adj1" fmla="val 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9DCB177-C45C-4BC1-DC26-495943FB2D74}"/>
                </a:ext>
              </a:extLst>
            </p:cNvPr>
            <p:cNvSpPr txBox="1"/>
            <p:nvPr/>
          </p:nvSpPr>
          <p:spPr>
            <a:xfrm>
              <a:off x="1602560" y="301938"/>
              <a:ext cx="7707210" cy="646331"/>
            </a:xfrm>
            <a:prstGeom prst="rect">
              <a:avLst/>
            </a:prstGeom>
            <a:noFill/>
          </p:spPr>
          <p:txBody>
            <a:bodyPr wrap="square" rtlCol="0">
              <a:spAutoFit/>
            </a:bodyPr>
            <a:lstStyle/>
            <a:p>
              <a:r>
                <a:rPr lang="en-GB" sz="1200" b="1">
                  <a:solidFill>
                    <a:schemeClr val="bg1"/>
                  </a:solidFill>
                </a:rPr>
                <a:t>Objective</a:t>
              </a:r>
            </a:p>
            <a:p>
              <a:r>
                <a:rPr lang="en-GB" sz="2400">
                  <a:solidFill>
                    <a:schemeClr val="bg1"/>
                  </a:solidFill>
                </a:rPr>
                <a:t>Maintain a safe and resilient network</a:t>
              </a:r>
            </a:p>
          </p:txBody>
        </p:sp>
        <p:sp>
          <p:nvSpPr>
            <p:cNvPr id="7" name="Rectangle 6">
              <a:extLst>
                <a:ext uri="{FF2B5EF4-FFF2-40B4-BE49-F238E27FC236}">
                  <a16:creationId xmlns:a16="http://schemas.microsoft.com/office/drawing/2014/main" id="{608D0EF7-8532-9551-9427-DFD2143150EF}"/>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F70D938-1F08-8305-5BA4-69DB80517E90}"/>
                </a:ext>
              </a:extLst>
            </p:cNvPr>
            <p:cNvSpPr txBox="1"/>
            <p:nvPr/>
          </p:nvSpPr>
          <p:spPr>
            <a:xfrm>
              <a:off x="1602560" y="1043940"/>
              <a:ext cx="7373800" cy="276999"/>
            </a:xfrm>
            <a:prstGeom prst="rect">
              <a:avLst/>
            </a:prstGeom>
            <a:noFill/>
          </p:spPr>
          <p:txBody>
            <a:bodyPr wrap="square" rtlCol="0">
              <a:spAutoFit/>
            </a:bodyPr>
            <a:lstStyle/>
            <a:p>
              <a:r>
                <a:rPr lang="en-GB" sz="1200">
                  <a:solidFill>
                    <a:schemeClr val="bg1"/>
                  </a:solidFill>
                </a:rPr>
                <a:t>Future‑proofing reliability and operational performance.</a:t>
              </a:r>
            </a:p>
          </p:txBody>
        </p:sp>
        <p:sp>
          <p:nvSpPr>
            <p:cNvPr id="6" name="Oval 5">
              <a:extLst>
                <a:ext uri="{FF2B5EF4-FFF2-40B4-BE49-F238E27FC236}">
                  <a16:creationId xmlns:a16="http://schemas.microsoft.com/office/drawing/2014/main" id="{58F5D574-77BE-57D7-B24A-0F1F1E8AC818}"/>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0" name="Content Placeholder 2">
            <a:extLst>
              <a:ext uri="{FF2B5EF4-FFF2-40B4-BE49-F238E27FC236}">
                <a16:creationId xmlns:a16="http://schemas.microsoft.com/office/drawing/2014/main" id="{1302D50C-E38B-850E-143B-F58036665A58}"/>
              </a:ext>
            </a:extLst>
          </p:cNvPr>
          <p:cNvSpPr txBox="1">
            <a:spLocks/>
          </p:cNvSpPr>
          <p:nvPr/>
        </p:nvSpPr>
        <p:spPr>
          <a:xfrm>
            <a:off x="391227" y="1699426"/>
            <a:ext cx="10667297" cy="4285115"/>
          </a:xfrm>
          <a:prstGeom prst="rect">
            <a:avLst/>
          </a:prstGeom>
        </p:spPr>
        <p:txBody>
          <a:bodyPr vert="horz" lIns="0" tIns="0" rIns="0" bIns="0" numCol="2" spcCol="360000" rtlCol="0" anchor="t">
            <a:noAutofit/>
          </a:bodyPr>
          <a:lstStyle>
            <a:lvl1pPr marL="0" indent="0" algn="l" defTabSz="914400" rtl="0" eaLnBrk="1" latinLnBrk="0" hangingPunct="1">
              <a:lnSpc>
                <a:spcPct val="110000"/>
              </a:lnSpc>
              <a:spcBef>
                <a:spcPts val="600"/>
              </a:spcBef>
              <a:buClr>
                <a:schemeClr val="accent2"/>
              </a:buClr>
              <a:buFont typeface="Arial" panose="020B0604020202020204" pitchFamily="34" charset="0"/>
              <a:buNone/>
              <a:defRPr sz="1300" b="1" kern="1200">
                <a:solidFill>
                  <a:schemeClr val="tx2"/>
                </a:solidFill>
                <a:latin typeface="+mn-lt"/>
                <a:ea typeface="+mn-ea"/>
                <a:cs typeface="+mn-cs"/>
              </a:defRPr>
            </a:lvl1pPr>
            <a:lvl2pPr marL="7938" indent="0" algn="l" defTabSz="914400" rtl="0" eaLnBrk="1" latinLnBrk="0" hangingPunct="1">
              <a:lnSpc>
                <a:spcPct val="110000"/>
              </a:lnSpc>
              <a:spcBef>
                <a:spcPts val="200"/>
              </a:spcBef>
              <a:buClr>
                <a:schemeClr val="accent2"/>
              </a:buClr>
              <a:buFont typeface="System Font Regular"/>
              <a:buNone/>
              <a:tabLst/>
              <a:defRPr sz="1300" kern="1200">
                <a:solidFill>
                  <a:schemeClr val="tx1"/>
                </a:solidFill>
                <a:latin typeface="+mn-lt"/>
                <a:ea typeface="+mn-ea"/>
                <a:cs typeface="+mn-cs"/>
              </a:defRPr>
            </a:lvl2pPr>
            <a:lvl3pPr marL="182563" indent="-174625" algn="l" defTabSz="914400" rtl="0" eaLnBrk="1" latinLnBrk="0" hangingPunct="1">
              <a:lnSpc>
                <a:spcPct val="110000"/>
              </a:lnSpc>
              <a:spcBef>
                <a:spcPts val="200"/>
              </a:spcBef>
              <a:buClr>
                <a:schemeClr val="accent4"/>
              </a:buClr>
              <a:buFont typeface="Arial" panose="020B0604020202020204" pitchFamily="34" charset="0"/>
              <a:buChar char="•"/>
              <a:tabLst/>
              <a:defRPr sz="1300" kern="1200">
                <a:solidFill>
                  <a:schemeClr val="tx1"/>
                </a:solidFill>
                <a:latin typeface="+mn-lt"/>
                <a:ea typeface="+mn-ea"/>
                <a:cs typeface="+mn-cs"/>
              </a:defRPr>
            </a:lvl3pPr>
            <a:lvl4pPr marL="404813" indent="-176213"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4pPr>
            <a:lvl5pPr marL="625475" indent="-174625"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Strengthening security, reliability and flexibility across a transforming system</a:t>
            </a:r>
          </a:p>
          <a:p>
            <a:r>
              <a:rPr lang="en-GB" sz="1400" b="0"/>
              <a:t>As electricity demand grows and the system becomes more decentralised, networks must maintain high standards of reliability while enabling a more flexible, dynamic energy system. Innovation supports smarter operations, enhanced monitoring, and coordinated approaches that keep the system secure, resilient to shocks, and capable of responding to rapid changes in supply and demand.</a:t>
            </a:r>
          </a:p>
          <a:p>
            <a:pPr>
              <a:spcBef>
                <a:spcPts val="1200"/>
              </a:spcBef>
            </a:pPr>
            <a:r>
              <a:rPr lang="en-GB" sz="1600"/>
              <a:t>What this means for networks</a:t>
            </a:r>
          </a:p>
          <a:p>
            <a:pPr marL="171450" indent="-171450">
              <a:buClr>
                <a:schemeClr val="accent6"/>
              </a:buClr>
              <a:buFont typeface="Arial" panose="020B0604020202020204" pitchFamily="34" charset="0"/>
              <a:buChar char="•"/>
            </a:pPr>
            <a:r>
              <a:rPr lang="en-GB" sz="1400"/>
              <a:t>Deploy advanced monitoring and control </a:t>
            </a:r>
            <a:r>
              <a:rPr lang="en-GB" sz="1400" b="0"/>
              <a:t>to improve real‑time visibility of network conditions and support faster, data‑driven operational decisions.</a:t>
            </a:r>
          </a:p>
          <a:p>
            <a:pPr marL="171450" indent="-171450">
              <a:buClr>
                <a:schemeClr val="accent6"/>
              </a:buClr>
              <a:buFont typeface="Arial" panose="020B0604020202020204" pitchFamily="34" charset="0"/>
              <a:buChar char="•"/>
            </a:pPr>
            <a:r>
              <a:rPr lang="en-GB" sz="1400"/>
              <a:t>Enhance system flexibility </a:t>
            </a:r>
            <a:r>
              <a:rPr lang="en-GB" sz="1400" b="0"/>
              <a:t>by integrating flexible assets, supporting NESO coordination, and unlocking the value of demand‑side and distributed resources.</a:t>
            </a:r>
          </a:p>
          <a:p>
            <a:pPr marL="171450" indent="-171450">
              <a:buClr>
                <a:schemeClr val="accent6"/>
              </a:buClr>
              <a:buFont typeface="Arial" panose="020B0604020202020204" pitchFamily="34" charset="0"/>
              <a:buChar char="•"/>
            </a:pPr>
            <a:r>
              <a:rPr lang="en-GB" sz="1400"/>
              <a:t>Strengthen cyber and physical security measures </a:t>
            </a:r>
            <a:r>
              <a:rPr lang="en-GB" sz="1400" b="0"/>
              <a:t>to protect critical infrastructure as digitalisation and automation increase.</a:t>
            </a:r>
          </a:p>
          <a:p>
            <a:pPr marL="171450" indent="-171450">
              <a:buClr>
                <a:schemeClr val="accent6"/>
              </a:buClr>
              <a:buFont typeface="Arial" panose="020B0604020202020204" pitchFamily="34" charset="0"/>
              <a:buChar char="•"/>
            </a:pPr>
            <a:r>
              <a:rPr lang="en-GB" sz="1400"/>
              <a:t>Ensure reliability through smarter use of existing capacity</a:t>
            </a:r>
            <a:r>
              <a:rPr lang="en-GB" sz="1400" b="0"/>
              <a:t>, reducing constraints and improving network performance without excessive reinforcement.</a:t>
            </a:r>
          </a:p>
          <a:p>
            <a:pPr>
              <a:spcBef>
                <a:spcPts val="1200"/>
              </a:spcBef>
            </a:pPr>
            <a:r>
              <a:rPr lang="en-GB" sz="1600"/>
              <a:t>Challenges</a:t>
            </a:r>
          </a:p>
          <a:p>
            <a:pPr marL="171450" indent="-171450">
              <a:buClr>
                <a:schemeClr val="accent6"/>
              </a:buClr>
              <a:buFont typeface="Arial" panose="020B0604020202020204" pitchFamily="34" charset="0"/>
              <a:buChar char="•"/>
            </a:pPr>
            <a:r>
              <a:rPr lang="en-GB" sz="1400"/>
              <a:t>Managing increasing operational complexity </a:t>
            </a:r>
            <a:r>
              <a:rPr lang="en-GB" sz="1400" b="0"/>
              <a:t>driven by variable renewables, electrified demand and more active consumers.</a:t>
            </a:r>
          </a:p>
          <a:p>
            <a:pPr marL="171450" indent="-171450">
              <a:buClr>
                <a:schemeClr val="accent6"/>
              </a:buClr>
              <a:buFont typeface="Arial" panose="020B0604020202020204" pitchFamily="34" charset="0"/>
              <a:buChar char="•"/>
            </a:pPr>
            <a:r>
              <a:rPr lang="en-GB" sz="1400"/>
              <a:t>Maintaining high reliability and security </a:t>
            </a:r>
            <a:r>
              <a:rPr lang="en-GB" sz="1400" b="0"/>
              <a:t>while upgrading networks, integrating new digital systems and adapting to evolving cyber‑risk landscapes.</a:t>
            </a:r>
            <a:endParaRPr lang="en-GB" sz="1100" b="0">
              <a:solidFill>
                <a:schemeClr val="tx1"/>
              </a:solidFill>
            </a:endParaRPr>
          </a:p>
        </p:txBody>
      </p:sp>
      <p:grpSp>
        <p:nvGrpSpPr>
          <p:cNvPr id="71" name="Network_analysis" descr="{&quot;Key&quot;:&quot;POWER_USER_SHAPE_ICON&quot;,&quot;Value&quot;:&quot;POWER_USER_SHAPE_ICON_STYLE_1&quot;}">
            <a:extLst>
              <a:ext uri="{FF2B5EF4-FFF2-40B4-BE49-F238E27FC236}">
                <a16:creationId xmlns:a16="http://schemas.microsoft.com/office/drawing/2014/main" id="{F5082D78-8F3F-B082-F993-BCC6CBCA0C4D}"/>
              </a:ext>
            </a:extLst>
          </p:cNvPr>
          <p:cNvGrpSpPr>
            <a:grpSpLocks noChangeAspect="1"/>
          </p:cNvGrpSpPr>
          <p:nvPr/>
        </p:nvGrpSpPr>
        <p:grpSpPr>
          <a:xfrm>
            <a:off x="420278" y="444037"/>
            <a:ext cx="762000" cy="759231"/>
            <a:chOff x="5440364" y="4156076"/>
            <a:chExt cx="436562" cy="434975"/>
          </a:xfrm>
          <a:solidFill>
            <a:schemeClr val="bg1"/>
          </a:solidFill>
        </p:grpSpPr>
        <p:sp>
          <p:nvSpPr>
            <p:cNvPr id="72" name="Freeform 966">
              <a:extLst>
                <a:ext uri="{FF2B5EF4-FFF2-40B4-BE49-F238E27FC236}">
                  <a16:creationId xmlns:a16="http://schemas.microsoft.com/office/drawing/2014/main" id="{509F3745-92EA-49DE-FBF1-1EFE2C942FC0}"/>
                </a:ext>
              </a:extLst>
            </p:cNvPr>
            <p:cNvSpPr>
              <a:spLocks/>
            </p:cNvSpPr>
            <p:nvPr/>
          </p:nvSpPr>
          <p:spPr bwMode="auto">
            <a:xfrm>
              <a:off x="5461001" y="4389438"/>
              <a:ext cx="53975" cy="106363"/>
            </a:xfrm>
            <a:custGeom>
              <a:avLst/>
              <a:gdLst>
                <a:gd name="T0" fmla="*/ 26 w 34"/>
                <a:gd name="T1" fmla="*/ 67 h 67"/>
                <a:gd name="T2" fmla="*/ 0 w 34"/>
                <a:gd name="T3" fmla="*/ 3 h 67"/>
                <a:gd name="T4" fmla="*/ 7 w 34"/>
                <a:gd name="T5" fmla="*/ 0 h 67"/>
                <a:gd name="T6" fmla="*/ 34 w 34"/>
                <a:gd name="T7" fmla="*/ 63 h 67"/>
                <a:gd name="T8" fmla="*/ 26 w 34"/>
                <a:gd name="T9" fmla="*/ 67 h 67"/>
              </a:gdLst>
              <a:ahLst/>
              <a:cxnLst>
                <a:cxn ang="0">
                  <a:pos x="T0" y="T1"/>
                </a:cxn>
                <a:cxn ang="0">
                  <a:pos x="T2" y="T3"/>
                </a:cxn>
                <a:cxn ang="0">
                  <a:pos x="T4" y="T5"/>
                </a:cxn>
                <a:cxn ang="0">
                  <a:pos x="T6" y="T7"/>
                </a:cxn>
                <a:cxn ang="0">
                  <a:pos x="T8" y="T9"/>
                </a:cxn>
              </a:cxnLst>
              <a:rect l="0" t="0" r="r" b="b"/>
              <a:pathLst>
                <a:path w="34" h="67">
                  <a:moveTo>
                    <a:pt x="26" y="67"/>
                  </a:moveTo>
                  <a:lnTo>
                    <a:pt x="0" y="3"/>
                  </a:lnTo>
                  <a:lnTo>
                    <a:pt x="7" y="0"/>
                  </a:lnTo>
                  <a:lnTo>
                    <a:pt x="34" y="63"/>
                  </a:lnTo>
                  <a:lnTo>
                    <a:pt x="26" y="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67">
              <a:extLst>
                <a:ext uri="{FF2B5EF4-FFF2-40B4-BE49-F238E27FC236}">
                  <a16:creationId xmlns:a16="http://schemas.microsoft.com/office/drawing/2014/main" id="{F58A5FC7-5BC4-01C2-2F64-6201FB9FED0A}"/>
                </a:ext>
              </a:extLst>
            </p:cNvPr>
            <p:cNvSpPr>
              <a:spLocks/>
            </p:cNvSpPr>
            <p:nvPr/>
          </p:nvSpPr>
          <p:spPr bwMode="auto">
            <a:xfrm>
              <a:off x="5675314" y="4518026"/>
              <a:ext cx="106363" cy="53975"/>
            </a:xfrm>
            <a:custGeom>
              <a:avLst/>
              <a:gdLst>
                <a:gd name="T0" fmla="*/ 3 w 67"/>
                <a:gd name="T1" fmla="*/ 34 h 34"/>
                <a:gd name="T2" fmla="*/ 0 w 67"/>
                <a:gd name="T3" fmla="*/ 27 h 34"/>
                <a:gd name="T4" fmla="*/ 64 w 67"/>
                <a:gd name="T5" fmla="*/ 0 h 34"/>
                <a:gd name="T6" fmla="*/ 67 w 67"/>
                <a:gd name="T7" fmla="*/ 7 h 34"/>
                <a:gd name="T8" fmla="*/ 3 w 67"/>
                <a:gd name="T9" fmla="*/ 34 h 34"/>
              </a:gdLst>
              <a:ahLst/>
              <a:cxnLst>
                <a:cxn ang="0">
                  <a:pos x="T0" y="T1"/>
                </a:cxn>
                <a:cxn ang="0">
                  <a:pos x="T2" y="T3"/>
                </a:cxn>
                <a:cxn ang="0">
                  <a:pos x="T4" y="T5"/>
                </a:cxn>
                <a:cxn ang="0">
                  <a:pos x="T6" y="T7"/>
                </a:cxn>
                <a:cxn ang="0">
                  <a:pos x="T8" y="T9"/>
                </a:cxn>
              </a:cxnLst>
              <a:rect l="0" t="0" r="r" b="b"/>
              <a:pathLst>
                <a:path w="67" h="34">
                  <a:moveTo>
                    <a:pt x="3" y="34"/>
                  </a:moveTo>
                  <a:lnTo>
                    <a:pt x="0" y="27"/>
                  </a:lnTo>
                  <a:lnTo>
                    <a:pt x="64" y="0"/>
                  </a:lnTo>
                  <a:lnTo>
                    <a:pt x="67" y="7"/>
                  </a:lnTo>
                  <a:lnTo>
                    <a:pt x="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968">
              <a:extLst>
                <a:ext uri="{FF2B5EF4-FFF2-40B4-BE49-F238E27FC236}">
                  <a16:creationId xmlns:a16="http://schemas.microsoft.com/office/drawing/2014/main" id="{A8DE795F-84D8-3C0A-E7DC-2CCD53E482FB}"/>
                </a:ext>
              </a:extLst>
            </p:cNvPr>
            <p:cNvSpPr>
              <a:spLocks noEditPoints="1"/>
            </p:cNvSpPr>
            <p:nvPr/>
          </p:nvSpPr>
          <p:spPr bwMode="auto">
            <a:xfrm>
              <a:off x="5634039" y="4156076"/>
              <a:ext cx="50800" cy="49213"/>
            </a:xfrm>
            <a:custGeom>
              <a:avLst/>
              <a:gdLst>
                <a:gd name="T0" fmla="*/ 33 w 67"/>
                <a:gd name="T1" fmla="*/ 16 h 66"/>
                <a:gd name="T2" fmla="*/ 17 w 67"/>
                <a:gd name="T3" fmla="*/ 33 h 66"/>
                <a:gd name="T4" fmla="*/ 33 w 67"/>
                <a:gd name="T5" fmla="*/ 50 h 66"/>
                <a:gd name="T6" fmla="*/ 50 w 67"/>
                <a:gd name="T7" fmla="*/ 33 h 66"/>
                <a:gd name="T8" fmla="*/ 33 w 67"/>
                <a:gd name="T9" fmla="*/ 16 h 66"/>
                <a:gd name="T10" fmla="*/ 33 w 67"/>
                <a:gd name="T11" fmla="*/ 66 h 66"/>
                <a:gd name="T12" fmla="*/ 0 w 67"/>
                <a:gd name="T13" fmla="*/ 33 h 66"/>
                <a:gd name="T14" fmla="*/ 33 w 67"/>
                <a:gd name="T15" fmla="*/ 0 h 66"/>
                <a:gd name="T16" fmla="*/ 67 w 67"/>
                <a:gd name="T17" fmla="*/ 33 h 66"/>
                <a:gd name="T18" fmla="*/ 33 w 67"/>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3" y="16"/>
                  </a:moveTo>
                  <a:cubicBezTo>
                    <a:pt x="24" y="16"/>
                    <a:pt x="17" y="24"/>
                    <a:pt x="17" y="33"/>
                  </a:cubicBezTo>
                  <a:cubicBezTo>
                    <a:pt x="17" y="42"/>
                    <a:pt x="24" y="50"/>
                    <a:pt x="33" y="50"/>
                  </a:cubicBezTo>
                  <a:cubicBezTo>
                    <a:pt x="42" y="50"/>
                    <a:pt x="50" y="42"/>
                    <a:pt x="50" y="33"/>
                  </a:cubicBezTo>
                  <a:cubicBezTo>
                    <a:pt x="50" y="24"/>
                    <a:pt x="42" y="16"/>
                    <a:pt x="33" y="16"/>
                  </a:cubicBezTo>
                  <a:close/>
                  <a:moveTo>
                    <a:pt x="33" y="66"/>
                  </a:moveTo>
                  <a:cubicBezTo>
                    <a:pt x="15" y="66"/>
                    <a:pt x="0" y="51"/>
                    <a:pt x="0" y="33"/>
                  </a:cubicBezTo>
                  <a:cubicBezTo>
                    <a:pt x="0" y="15"/>
                    <a:pt x="15" y="0"/>
                    <a:pt x="33" y="0"/>
                  </a:cubicBezTo>
                  <a:cubicBezTo>
                    <a:pt x="52" y="0"/>
                    <a:pt x="67" y="15"/>
                    <a:pt x="67" y="33"/>
                  </a:cubicBezTo>
                  <a:cubicBezTo>
                    <a:pt x="67" y="51"/>
                    <a:pt x="52" y="66"/>
                    <a:pt x="33" y="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969">
              <a:extLst>
                <a:ext uri="{FF2B5EF4-FFF2-40B4-BE49-F238E27FC236}">
                  <a16:creationId xmlns:a16="http://schemas.microsoft.com/office/drawing/2014/main" id="{B59DA427-37E9-1882-AE5D-465D768CE9E5}"/>
                </a:ext>
              </a:extLst>
            </p:cNvPr>
            <p:cNvSpPr>
              <a:spLocks noEditPoints="1"/>
            </p:cNvSpPr>
            <p:nvPr/>
          </p:nvSpPr>
          <p:spPr bwMode="auto">
            <a:xfrm>
              <a:off x="5440364" y="4348163"/>
              <a:ext cx="52388" cy="50800"/>
            </a:xfrm>
            <a:custGeom>
              <a:avLst/>
              <a:gdLst>
                <a:gd name="T0" fmla="*/ 34 w 67"/>
                <a:gd name="T1" fmla="*/ 17 h 67"/>
                <a:gd name="T2" fmla="*/ 17 w 67"/>
                <a:gd name="T3" fmla="*/ 34 h 67"/>
                <a:gd name="T4" fmla="*/ 34 w 67"/>
                <a:gd name="T5" fmla="*/ 50 h 67"/>
                <a:gd name="T6" fmla="*/ 50 w 67"/>
                <a:gd name="T7" fmla="*/ 34 h 67"/>
                <a:gd name="T8" fmla="*/ 34 w 67"/>
                <a:gd name="T9" fmla="*/ 17 h 67"/>
                <a:gd name="T10" fmla="*/ 34 w 67"/>
                <a:gd name="T11" fmla="*/ 67 h 67"/>
                <a:gd name="T12" fmla="*/ 0 w 67"/>
                <a:gd name="T13" fmla="*/ 34 h 67"/>
                <a:gd name="T14" fmla="*/ 34 w 67"/>
                <a:gd name="T15" fmla="*/ 0 h 67"/>
                <a:gd name="T16" fmla="*/ 67 w 67"/>
                <a:gd name="T17" fmla="*/ 34 h 67"/>
                <a:gd name="T18" fmla="*/ 34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17"/>
                  </a:moveTo>
                  <a:cubicBezTo>
                    <a:pt x="24" y="17"/>
                    <a:pt x="17" y="24"/>
                    <a:pt x="17" y="34"/>
                  </a:cubicBezTo>
                  <a:cubicBezTo>
                    <a:pt x="17" y="43"/>
                    <a:pt x="24" y="50"/>
                    <a:pt x="34" y="50"/>
                  </a:cubicBezTo>
                  <a:cubicBezTo>
                    <a:pt x="43" y="50"/>
                    <a:pt x="50" y="43"/>
                    <a:pt x="50" y="34"/>
                  </a:cubicBezTo>
                  <a:cubicBezTo>
                    <a:pt x="50" y="24"/>
                    <a:pt x="43" y="17"/>
                    <a:pt x="34" y="17"/>
                  </a:cubicBezTo>
                  <a:close/>
                  <a:moveTo>
                    <a:pt x="34" y="67"/>
                  </a:moveTo>
                  <a:cubicBezTo>
                    <a:pt x="15" y="67"/>
                    <a:pt x="0" y="52"/>
                    <a:pt x="0" y="34"/>
                  </a:cubicBezTo>
                  <a:cubicBezTo>
                    <a:pt x="0" y="15"/>
                    <a:pt x="15" y="0"/>
                    <a:pt x="34" y="0"/>
                  </a:cubicBezTo>
                  <a:cubicBezTo>
                    <a:pt x="52" y="0"/>
                    <a:pt x="67" y="15"/>
                    <a:pt x="67" y="34"/>
                  </a:cubicBezTo>
                  <a:cubicBezTo>
                    <a:pt x="67" y="52"/>
                    <a:pt x="52" y="67"/>
                    <a:pt x="3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970">
              <a:extLst>
                <a:ext uri="{FF2B5EF4-FFF2-40B4-BE49-F238E27FC236}">
                  <a16:creationId xmlns:a16="http://schemas.microsoft.com/office/drawing/2014/main" id="{99634DA9-A4F4-7FD1-036E-EA61D271BAAE}"/>
                </a:ext>
              </a:extLst>
            </p:cNvPr>
            <p:cNvSpPr>
              <a:spLocks noEditPoints="1"/>
            </p:cNvSpPr>
            <p:nvPr/>
          </p:nvSpPr>
          <p:spPr bwMode="auto">
            <a:xfrm>
              <a:off x="5826126" y="4348163"/>
              <a:ext cx="50800" cy="50800"/>
            </a:xfrm>
            <a:custGeom>
              <a:avLst/>
              <a:gdLst>
                <a:gd name="T0" fmla="*/ 34 w 67"/>
                <a:gd name="T1" fmla="*/ 17 h 67"/>
                <a:gd name="T2" fmla="*/ 17 w 67"/>
                <a:gd name="T3" fmla="*/ 34 h 67"/>
                <a:gd name="T4" fmla="*/ 34 w 67"/>
                <a:gd name="T5" fmla="*/ 50 h 67"/>
                <a:gd name="T6" fmla="*/ 50 w 67"/>
                <a:gd name="T7" fmla="*/ 34 h 67"/>
                <a:gd name="T8" fmla="*/ 34 w 67"/>
                <a:gd name="T9" fmla="*/ 17 h 67"/>
                <a:gd name="T10" fmla="*/ 34 w 67"/>
                <a:gd name="T11" fmla="*/ 67 h 67"/>
                <a:gd name="T12" fmla="*/ 0 w 67"/>
                <a:gd name="T13" fmla="*/ 34 h 67"/>
                <a:gd name="T14" fmla="*/ 34 w 67"/>
                <a:gd name="T15" fmla="*/ 0 h 67"/>
                <a:gd name="T16" fmla="*/ 67 w 67"/>
                <a:gd name="T17" fmla="*/ 34 h 67"/>
                <a:gd name="T18" fmla="*/ 34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17"/>
                  </a:moveTo>
                  <a:cubicBezTo>
                    <a:pt x="25" y="17"/>
                    <a:pt x="17" y="25"/>
                    <a:pt x="17" y="34"/>
                  </a:cubicBezTo>
                  <a:cubicBezTo>
                    <a:pt x="17" y="43"/>
                    <a:pt x="25" y="50"/>
                    <a:pt x="34" y="50"/>
                  </a:cubicBezTo>
                  <a:cubicBezTo>
                    <a:pt x="43" y="50"/>
                    <a:pt x="50" y="43"/>
                    <a:pt x="50" y="34"/>
                  </a:cubicBezTo>
                  <a:cubicBezTo>
                    <a:pt x="50" y="25"/>
                    <a:pt x="43" y="17"/>
                    <a:pt x="34" y="17"/>
                  </a:cubicBezTo>
                  <a:close/>
                  <a:moveTo>
                    <a:pt x="34" y="67"/>
                  </a:moveTo>
                  <a:cubicBezTo>
                    <a:pt x="15" y="67"/>
                    <a:pt x="0" y="52"/>
                    <a:pt x="0" y="34"/>
                  </a:cubicBezTo>
                  <a:cubicBezTo>
                    <a:pt x="0" y="15"/>
                    <a:pt x="15" y="0"/>
                    <a:pt x="34" y="0"/>
                  </a:cubicBezTo>
                  <a:cubicBezTo>
                    <a:pt x="52" y="0"/>
                    <a:pt x="67" y="15"/>
                    <a:pt x="67" y="34"/>
                  </a:cubicBezTo>
                  <a:cubicBezTo>
                    <a:pt x="67" y="52"/>
                    <a:pt x="52" y="67"/>
                    <a:pt x="3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971">
              <a:extLst>
                <a:ext uri="{FF2B5EF4-FFF2-40B4-BE49-F238E27FC236}">
                  <a16:creationId xmlns:a16="http://schemas.microsoft.com/office/drawing/2014/main" id="{EAF729DF-2A04-188D-813A-58350DEBDAC5}"/>
                </a:ext>
              </a:extLst>
            </p:cNvPr>
            <p:cNvSpPr>
              <a:spLocks noEditPoints="1"/>
            </p:cNvSpPr>
            <p:nvPr/>
          </p:nvSpPr>
          <p:spPr bwMode="auto">
            <a:xfrm>
              <a:off x="5495926" y="4208463"/>
              <a:ext cx="55563" cy="53975"/>
            </a:xfrm>
            <a:custGeom>
              <a:avLst/>
              <a:gdLst>
                <a:gd name="T0" fmla="*/ 25 w 73"/>
                <a:gd name="T1" fmla="*/ 49 h 70"/>
                <a:gd name="T2" fmla="*/ 48 w 73"/>
                <a:gd name="T3" fmla="*/ 49 h 70"/>
                <a:gd name="T4" fmla="*/ 48 w 73"/>
                <a:gd name="T5" fmla="*/ 25 h 70"/>
                <a:gd name="T6" fmla="*/ 25 w 73"/>
                <a:gd name="T7" fmla="*/ 25 h 70"/>
                <a:gd name="T8" fmla="*/ 25 w 73"/>
                <a:gd name="T9" fmla="*/ 49 h 70"/>
                <a:gd name="T10" fmla="*/ 37 w 73"/>
                <a:gd name="T11" fmla="*/ 70 h 70"/>
                <a:gd name="T12" fmla="*/ 13 w 73"/>
                <a:gd name="T13" fmla="*/ 61 h 70"/>
                <a:gd name="T14" fmla="*/ 13 w 73"/>
                <a:gd name="T15" fmla="*/ 61 h 70"/>
                <a:gd name="T16" fmla="*/ 13 w 73"/>
                <a:gd name="T17" fmla="*/ 13 h 70"/>
                <a:gd name="T18" fmla="*/ 60 w 73"/>
                <a:gd name="T19" fmla="*/ 13 h 70"/>
                <a:gd name="T20" fmla="*/ 60 w 73"/>
                <a:gd name="T21" fmla="*/ 61 h 70"/>
                <a:gd name="T22" fmla="*/ 37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25" y="49"/>
                  </a:moveTo>
                  <a:cubicBezTo>
                    <a:pt x="31" y="55"/>
                    <a:pt x="42" y="55"/>
                    <a:pt x="48" y="49"/>
                  </a:cubicBezTo>
                  <a:cubicBezTo>
                    <a:pt x="55" y="42"/>
                    <a:pt x="55" y="32"/>
                    <a:pt x="48" y="25"/>
                  </a:cubicBezTo>
                  <a:cubicBezTo>
                    <a:pt x="42" y="19"/>
                    <a:pt x="31" y="19"/>
                    <a:pt x="25" y="25"/>
                  </a:cubicBezTo>
                  <a:cubicBezTo>
                    <a:pt x="18" y="32"/>
                    <a:pt x="18" y="42"/>
                    <a:pt x="25" y="49"/>
                  </a:cubicBezTo>
                  <a:close/>
                  <a:moveTo>
                    <a:pt x="37" y="70"/>
                  </a:moveTo>
                  <a:cubicBezTo>
                    <a:pt x="28" y="70"/>
                    <a:pt x="19" y="67"/>
                    <a:pt x="13" y="61"/>
                  </a:cubicBezTo>
                  <a:lnTo>
                    <a:pt x="13" y="61"/>
                  </a:lnTo>
                  <a:cubicBezTo>
                    <a:pt x="0" y="48"/>
                    <a:pt x="0" y="26"/>
                    <a:pt x="13" y="13"/>
                  </a:cubicBezTo>
                  <a:cubicBezTo>
                    <a:pt x="26" y="0"/>
                    <a:pt x="47" y="0"/>
                    <a:pt x="60" y="13"/>
                  </a:cubicBezTo>
                  <a:cubicBezTo>
                    <a:pt x="73" y="26"/>
                    <a:pt x="73" y="48"/>
                    <a:pt x="60" y="61"/>
                  </a:cubicBezTo>
                  <a:cubicBezTo>
                    <a:pt x="54" y="67"/>
                    <a:pt x="45" y="70"/>
                    <a:pt x="37"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972">
              <a:extLst>
                <a:ext uri="{FF2B5EF4-FFF2-40B4-BE49-F238E27FC236}">
                  <a16:creationId xmlns:a16="http://schemas.microsoft.com/office/drawing/2014/main" id="{8BA9F40D-6267-0CDC-0CC9-D2CDF647FF9A}"/>
                </a:ext>
              </a:extLst>
            </p:cNvPr>
            <p:cNvSpPr>
              <a:spLocks noEditPoints="1"/>
            </p:cNvSpPr>
            <p:nvPr/>
          </p:nvSpPr>
          <p:spPr bwMode="auto">
            <a:xfrm>
              <a:off x="5767389" y="4481513"/>
              <a:ext cx="55563" cy="53975"/>
            </a:xfrm>
            <a:custGeom>
              <a:avLst/>
              <a:gdLst>
                <a:gd name="T0" fmla="*/ 37 w 73"/>
                <a:gd name="T1" fmla="*/ 20 h 70"/>
                <a:gd name="T2" fmla="*/ 25 w 73"/>
                <a:gd name="T3" fmla="*/ 25 h 70"/>
                <a:gd name="T4" fmla="*/ 25 w 73"/>
                <a:gd name="T5" fmla="*/ 48 h 70"/>
                <a:gd name="T6" fmla="*/ 49 w 73"/>
                <a:gd name="T7" fmla="*/ 48 h 70"/>
                <a:gd name="T8" fmla="*/ 49 w 73"/>
                <a:gd name="T9" fmla="*/ 25 h 70"/>
                <a:gd name="T10" fmla="*/ 37 w 73"/>
                <a:gd name="T11" fmla="*/ 20 h 70"/>
                <a:gd name="T12" fmla="*/ 37 w 73"/>
                <a:gd name="T13" fmla="*/ 70 h 70"/>
                <a:gd name="T14" fmla="*/ 13 w 73"/>
                <a:gd name="T15" fmla="*/ 60 h 70"/>
                <a:gd name="T16" fmla="*/ 13 w 73"/>
                <a:gd name="T17" fmla="*/ 13 h 70"/>
                <a:gd name="T18" fmla="*/ 60 w 73"/>
                <a:gd name="T19" fmla="*/ 13 h 70"/>
                <a:gd name="T20" fmla="*/ 60 w 73"/>
                <a:gd name="T21" fmla="*/ 60 h 70"/>
                <a:gd name="T22" fmla="*/ 37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37" y="20"/>
                  </a:moveTo>
                  <a:cubicBezTo>
                    <a:pt x="32" y="20"/>
                    <a:pt x="28" y="21"/>
                    <a:pt x="25" y="25"/>
                  </a:cubicBezTo>
                  <a:cubicBezTo>
                    <a:pt x="19" y="31"/>
                    <a:pt x="19" y="42"/>
                    <a:pt x="25" y="48"/>
                  </a:cubicBezTo>
                  <a:cubicBezTo>
                    <a:pt x="31" y="54"/>
                    <a:pt x="42" y="54"/>
                    <a:pt x="49" y="48"/>
                  </a:cubicBezTo>
                  <a:cubicBezTo>
                    <a:pt x="55" y="42"/>
                    <a:pt x="55" y="31"/>
                    <a:pt x="49" y="25"/>
                  </a:cubicBezTo>
                  <a:cubicBezTo>
                    <a:pt x="45" y="21"/>
                    <a:pt x="41" y="20"/>
                    <a:pt x="37" y="20"/>
                  </a:cubicBezTo>
                  <a:close/>
                  <a:moveTo>
                    <a:pt x="37" y="70"/>
                  </a:moveTo>
                  <a:cubicBezTo>
                    <a:pt x="28" y="70"/>
                    <a:pt x="20" y="66"/>
                    <a:pt x="13" y="60"/>
                  </a:cubicBezTo>
                  <a:cubicBezTo>
                    <a:pt x="0" y="47"/>
                    <a:pt x="0" y="26"/>
                    <a:pt x="13" y="13"/>
                  </a:cubicBezTo>
                  <a:cubicBezTo>
                    <a:pt x="26" y="0"/>
                    <a:pt x="48" y="0"/>
                    <a:pt x="60" y="13"/>
                  </a:cubicBezTo>
                  <a:cubicBezTo>
                    <a:pt x="73" y="26"/>
                    <a:pt x="73" y="47"/>
                    <a:pt x="60" y="60"/>
                  </a:cubicBezTo>
                  <a:cubicBezTo>
                    <a:pt x="54" y="66"/>
                    <a:pt x="46" y="70"/>
                    <a:pt x="37" y="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73">
              <a:extLst>
                <a:ext uri="{FF2B5EF4-FFF2-40B4-BE49-F238E27FC236}">
                  <a16:creationId xmlns:a16="http://schemas.microsoft.com/office/drawing/2014/main" id="{C2E53F74-9030-00B2-223A-E03FC5D891A1}"/>
                </a:ext>
              </a:extLst>
            </p:cNvPr>
            <p:cNvSpPr>
              <a:spLocks noEditPoints="1"/>
            </p:cNvSpPr>
            <p:nvPr/>
          </p:nvSpPr>
          <p:spPr bwMode="auto">
            <a:xfrm>
              <a:off x="5495926" y="4481513"/>
              <a:ext cx="55563" cy="53975"/>
            </a:xfrm>
            <a:custGeom>
              <a:avLst/>
              <a:gdLst>
                <a:gd name="T0" fmla="*/ 37 w 73"/>
                <a:gd name="T1" fmla="*/ 20 h 70"/>
                <a:gd name="T2" fmla="*/ 25 w 73"/>
                <a:gd name="T3" fmla="*/ 25 h 70"/>
                <a:gd name="T4" fmla="*/ 25 w 73"/>
                <a:gd name="T5" fmla="*/ 48 h 70"/>
                <a:gd name="T6" fmla="*/ 48 w 73"/>
                <a:gd name="T7" fmla="*/ 48 h 70"/>
                <a:gd name="T8" fmla="*/ 48 w 73"/>
                <a:gd name="T9" fmla="*/ 48 h 70"/>
                <a:gd name="T10" fmla="*/ 48 w 73"/>
                <a:gd name="T11" fmla="*/ 25 h 70"/>
                <a:gd name="T12" fmla="*/ 37 w 73"/>
                <a:gd name="T13" fmla="*/ 20 h 70"/>
                <a:gd name="T14" fmla="*/ 37 w 73"/>
                <a:gd name="T15" fmla="*/ 70 h 70"/>
                <a:gd name="T16" fmla="*/ 13 w 73"/>
                <a:gd name="T17" fmla="*/ 60 h 70"/>
                <a:gd name="T18" fmla="*/ 13 w 73"/>
                <a:gd name="T19" fmla="*/ 13 h 70"/>
                <a:gd name="T20" fmla="*/ 60 w 73"/>
                <a:gd name="T21" fmla="*/ 13 h 70"/>
                <a:gd name="T22" fmla="*/ 60 w 73"/>
                <a:gd name="T23" fmla="*/ 60 h 70"/>
                <a:gd name="T24" fmla="*/ 60 w 73"/>
                <a:gd name="T25" fmla="*/ 60 h 70"/>
                <a:gd name="T26" fmla="*/ 60 w 73"/>
                <a:gd name="T27" fmla="*/ 60 h 70"/>
                <a:gd name="T28" fmla="*/ 60 w 73"/>
                <a:gd name="T29" fmla="*/ 60 h 70"/>
                <a:gd name="T30" fmla="*/ 37 w 73"/>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70">
                  <a:moveTo>
                    <a:pt x="37" y="20"/>
                  </a:moveTo>
                  <a:cubicBezTo>
                    <a:pt x="32" y="20"/>
                    <a:pt x="28" y="21"/>
                    <a:pt x="25" y="25"/>
                  </a:cubicBezTo>
                  <a:cubicBezTo>
                    <a:pt x="18" y="31"/>
                    <a:pt x="18" y="42"/>
                    <a:pt x="25" y="48"/>
                  </a:cubicBezTo>
                  <a:cubicBezTo>
                    <a:pt x="31" y="54"/>
                    <a:pt x="42" y="54"/>
                    <a:pt x="48" y="48"/>
                  </a:cubicBezTo>
                  <a:lnTo>
                    <a:pt x="48" y="48"/>
                  </a:lnTo>
                  <a:cubicBezTo>
                    <a:pt x="55" y="42"/>
                    <a:pt x="55" y="31"/>
                    <a:pt x="48" y="25"/>
                  </a:cubicBezTo>
                  <a:cubicBezTo>
                    <a:pt x="45" y="21"/>
                    <a:pt x="41" y="20"/>
                    <a:pt x="37" y="20"/>
                  </a:cubicBezTo>
                  <a:close/>
                  <a:moveTo>
                    <a:pt x="37" y="70"/>
                  </a:moveTo>
                  <a:cubicBezTo>
                    <a:pt x="28" y="70"/>
                    <a:pt x="19" y="66"/>
                    <a:pt x="13" y="60"/>
                  </a:cubicBezTo>
                  <a:cubicBezTo>
                    <a:pt x="0" y="47"/>
                    <a:pt x="0" y="26"/>
                    <a:pt x="13" y="13"/>
                  </a:cubicBezTo>
                  <a:cubicBezTo>
                    <a:pt x="26" y="0"/>
                    <a:pt x="47" y="0"/>
                    <a:pt x="60" y="13"/>
                  </a:cubicBezTo>
                  <a:cubicBezTo>
                    <a:pt x="73" y="26"/>
                    <a:pt x="73" y="47"/>
                    <a:pt x="60" y="60"/>
                  </a:cubicBezTo>
                  <a:lnTo>
                    <a:pt x="60" y="60"/>
                  </a:lnTo>
                  <a:lnTo>
                    <a:pt x="60" y="60"/>
                  </a:lnTo>
                  <a:lnTo>
                    <a:pt x="60" y="60"/>
                  </a:lnTo>
                  <a:cubicBezTo>
                    <a:pt x="54" y="66"/>
                    <a:pt x="45" y="70"/>
                    <a:pt x="37" y="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974">
              <a:extLst>
                <a:ext uri="{FF2B5EF4-FFF2-40B4-BE49-F238E27FC236}">
                  <a16:creationId xmlns:a16="http://schemas.microsoft.com/office/drawing/2014/main" id="{DE6BF838-BC30-4DB6-9B82-51A97416260E}"/>
                </a:ext>
              </a:extLst>
            </p:cNvPr>
            <p:cNvSpPr>
              <a:spLocks noEditPoints="1"/>
            </p:cNvSpPr>
            <p:nvPr/>
          </p:nvSpPr>
          <p:spPr bwMode="auto">
            <a:xfrm>
              <a:off x="5768976" y="4210051"/>
              <a:ext cx="52388" cy="52388"/>
            </a:xfrm>
            <a:custGeom>
              <a:avLst/>
              <a:gdLst>
                <a:gd name="T0" fmla="*/ 34 w 67"/>
                <a:gd name="T1" fmla="*/ 19 h 69"/>
                <a:gd name="T2" fmla="*/ 22 w 67"/>
                <a:gd name="T3" fmla="*/ 24 h 69"/>
                <a:gd name="T4" fmla="*/ 17 w 67"/>
                <a:gd name="T5" fmla="*/ 36 h 69"/>
                <a:gd name="T6" fmla="*/ 22 w 67"/>
                <a:gd name="T7" fmla="*/ 48 h 69"/>
                <a:gd name="T8" fmla="*/ 46 w 67"/>
                <a:gd name="T9" fmla="*/ 48 h 69"/>
                <a:gd name="T10" fmla="*/ 50 w 67"/>
                <a:gd name="T11" fmla="*/ 36 h 69"/>
                <a:gd name="T12" fmla="*/ 46 w 67"/>
                <a:gd name="T13" fmla="*/ 24 h 69"/>
                <a:gd name="T14" fmla="*/ 34 w 67"/>
                <a:gd name="T15" fmla="*/ 19 h 69"/>
                <a:gd name="T16" fmla="*/ 34 w 67"/>
                <a:gd name="T17" fmla="*/ 69 h 69"/>
                <a:gd name="T18" fmla="*/ 10 w 67"/>
                <a:gd name="T19" fmla="*/ 60 h 69"/>
                <a:gd name="T20" fmla="*/ 0 w 67"/>
                <a:gd name="T21" fmla="*/ 36 h 69"/>
                <a:gd name="T22" fmla="*/ 10 w 67"/>
                <a:gd name="T23" fmla="*/ 13 h 69"/>
                <a:gd name="T24" fmla="*/ 57 w 67"/>
                <a:gd name="T25" fmla="*/ 13 h 69"/>
                <a:gd name="T26" fmla="*/ 67 w 67"/>
                <a:gd name="T27" fmla="*/ 36 h 69"/>
                <a:gd name="T28" fmla="*/ 57 w 67"/>
                <a:gd name="T29" fmla="*/ 60 h 69"/>
                <a:gd name="T30" fmla="*/ 57 w 67"/>
                <a:gd name="T31" fmla="*/ 60 h 69"/>
                <a:gd name="T32" fmla="*/ 34 w 67"/>
                <a:gd name="T3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9">
                  <a:moveTo>
                    <a:pt x="34" y="19"/>
                  </a:moveTo>
                  <a:cubicBezTo>
                    <a:pt x="30" y="19"/>
                    <a:pt x="25" y="21"/>
                    <a:pt x="22" y="24"/>
                  </a:cubicBezTo>
                  <a:cubicBezTo>
                    <a:pt x="19" y="27"/>
                    <a:pt x="17" y="32"/>
                    <a:pt x="17" y="36"/>
                  </a:cubicBezTo>
                  <a:cubicBezTo>
                    <a:pt x="17" y="41"/>
                    <a:pt x="19" y="45"/>
                    <a:pt x="22" y="48"/>
                  </a:cubicBezTo>
                  <a:cubicBezTo>
                    <a:pt x="29" y="54"/>
                    <a:pt x="39" y="54"/>
                    <a:pt x="46" y="48"/>
                  </a:cubicBezTo>
                  <a:cubicBezTo>
                    <a:pt x="49" y="45"/>
                    <a:pt x="50" y="41"/>
                    <a:pt x="50" y="36"/>
                  </a:cubicBezTo>
                  <a:cubicBezTo>
                    <a:pt x="50" y="32"/>
                    <a:pt x="49" y="27"/>
                    <a:pt x="46" y="24"/>
                  </a:cubicBezTo>
                  <a:cubicBezTo>
                    <a:pt x="42" y="21"/>
                    <a:pt x="38" y="19"/>
                    <a:pt x="34" y="19"/>
                  </a:cubicBezTo>
                  <a:close/>
                  <a:moveTo>
                    <a:pt x="34" y="69"/>
                  </a:moveTo>
                  <a:cubicBezTo>
                    <a:pt x="25" y="69"/>
                    <a:pt x="17" y="66"/>
                    <a:pt x="10" y="60"/>
                  </a:cubicBezTo>
                  <a:cubicBezTo>
                    <a:pt x="4" y="53"/>
                    <a:pt x="0" y="45"/>
                    <a:pt x="0" y="36"/>
                  </a:cubicBezTo>
                  <a:cubicBezTo>
                    <a:pt x="0" y="27"/>
                    <a:pt x="4" y="19"/>
                    <a:pt x="10" y="13"/>
                  </a:cubicBezTo>
                  <a:cubicBezTo>
                    <a:pt x="23" y="0"/>
                    <a:pt x="44" y="0"/>
                    <a:pt x="57" y="13"/>
                  </a:cubicBezTo>
                  <a:cubicBezTo>
                    <a:pt x="64" y="19"/>
                    <a:pt x="67" y="27"/>
                    <a:pt x="67" y="36"/>
                  </a:cubicBezTo>
                  <a:cubicBezTo>
                    <a:pt x="67" y="45"/>
                    <a:pt x="64" y="53"/>
                    <a:pt x="57" y="60"/>
                  </a:cubicBezTo>
                  <a:lnTo>
                    <a:pt x="57" y="60"/>
                  </a:lnTo>
                  <a:cubicBezTo>
                    <a:pt x="51" y="66"/>
                    <a:pt x="42" y="69"/>
                    <a:pt x="34" y="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975">
              <a:extLst>
                <a:ext uri="{FF2B5EF4-FFF2-40B4-BE49-F238E27FC236}">
                  <a16:creationId xmlns:a16="http://schemas.microsoft.com/office/drawing/2014/main" id="{D0FB7150-87B9-D8A5-0DE5-5C27DD30B492}"/>
                </a:ext>
              </a:extLst>
            </p:cNvPr>
            <p:cNvSpPr>
              <a:spLocks/>
            </p:cNvSpPr>
            <p:nvPr/>
          </p:nvSpPr>
          <p:spPr bwMode="auto">
            <a:xfrm>
              <a:off x="5803901" y="4248151"/>
              <a:ext cx="53975" cy="107950"/>
            </a:xfrm>
            <a:custGeom>
              <a:avLst/>
              <a:gdLst>
                <a:gd name="T0" fmla="*/ 26 w 34"/>
                <a:gd name="T1" fmla="*/ 68 h 68"/>
                <a:gd name="T2" fmla="*/ 0 w 34"/>
                <a:gd name="T3" fmla="*/ 3 h 68"/>
                <a:gd name="T4" fmla="*/ 7 w 34"/>
                <a:gd name="T5" fmla="*/ 0 h 68"/>
                <a:gd name="T6" fmla="*/ 34 w 34"/>
                <a:gd name="T7" fmla="*/ 66 h 68"/>
                <a:gd name="T8" fmla="*/ 26 w 34"/>
                <a:gd name="T9" fmla="*/ 68 h 68"/>
              </a:gdLst>
              <a:ahLst/>
              <a:cxnLst>
                <a:cxn ang="0">
                  <a:pos x="T0" y="T1"/>
                </a:cxn>
                <a:cxn ang="0">
                  <a:pos x="T2" y="T3"/>
                </a:cxn>
                <a:cxn ang="0">
                  <a:pos x="T4" y="T5"/>
                </a:cxn>
                <a:cxn ang="0">
                  <a:pos x="T6" y="T7"/>
                </a:cxn>
                <a:cxn ang="0">
                  <a:pos x="T8" y="T9"/>
                </a:cxn>
              </a:cxnLst>
              <a:rect l="0" t="0" r="r" b="b"/>
              <a:pathLst>
                <a:path w="34" h="68">
                  <a:moveTo>
                    <a:pt x="26" y="68"/>
                  </a:moveTo>
                  <a:lnTo>
                    <a:pt x="0" y="3"/>
                  </a:lnTo>
                  <a:lnTo>
                    <a:pt x="7" y="0"/>
                  </a:lnTo>
                  <a:lnTo>
                    <a:pt x="34" y="66"/>
                  </a:lnTo>
                  <a:lnTo>
                    <a:pt x="26"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976">
              <a:extLst>
                <a:ext uri="{FF2B5EF4-FFF2-40B4-BE49-F238E27FC236}">
                  <a16:creationId xmlns:a16="http://schemas.microsoft.com/office/drawing/2014/main" id="{EE484C28-18A6-0001-4BCB-DF6B114EF5AD}"/>
                </a:ext>
              </a:extLst>
            </p:cNvPr>
            <p:cNvSpPr>
              <a:spLocks/>
            </p:cNvSpPr>
            <p:nvPr/>
          </p:nvSpPr>
          <p:spPr bwMode="auto">
            <a:xfrm>
              <a:off x="5675314" y="4175126"/>
              <a:ext cx="109538" cy="53975"/>
            </a:xfrm>
            <a:custGeom>
              <a:avLst/>
              <a:gdLst>
                <a:gd name="T0" fmla="*/ 66 w 69"/>
                <a:gd name="T1" fmla="*/ 34 h 34"/>
                <a:gd name="T2" fmla="*/ 0 w 69"/>
                <a:gd name="T3" fmla="*/ 7 h 34"/>
                <a:gd name="T4" fmla="*/ 3 w 69"/>
                <a:gd name="T5" fmla="*/ 0 h 34"/>
                <a:gd name="T6" fmla="*/ 69 w 69"/>
                <a:gd name="T7" fmla="*/ 27 h 34"/>
                <a:gd name="T8" fmla="*/ 66 w 69"/>
                <a:gd name="T9" fmla="*/ 34 h 34"/>
              </a:gdLst>
              <a:ahLst/>
              <a:cxnLst>
                <a:cxn ang="0">
                  <a:pos x="T0" y="T1"/>
                </a:cxn>
                <a:cxn ang="0">
                  <a:pos x="T2" y="T3"/>
                </a:cxn>
                <a:cxn ang="0">
                  <a:pos x="T4" y="T5"/>
                </a:cxn>
                <a:cxn ang="0">
                  <a:pos x="T6" y="T7"/>
                </a:cxn>
                <a:cxn ang="0">
                  <a:pos x="T8" y="T9"/>
                </a:cxn>
              </a:cxnLst>
              <a:rect l="0" t="0" r="r" b="b"/>
              <a:pathLst>
                <a:path w="69" h="34">
                  <a:moveTo>
                    <a:pt x="66" y="34"/>
                  </a:moveTo>
                  <a:lnTo>
                    <a:pt x="0" y="7"/>
                  </a:lnTo>
                  <a:lnTo>
                    <a:pt x="3" y="0"/>
                  </a:lnTo>
                  <a:lnTo>
                    <a:pt x="69" y="27"/>
                  </a:lnTo>
                  <a:lnTo>
                    <a:pt x="66"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977">
              <a:extLst>
                <a:ext uri="{FF2B5EF4-FFF2-40B4-BE49-F238E27FC236}">
                  <a16:creationId xmlns:a16="http://schemas.microsoft.com/office/drawing/2014/main" id="{D5AE5D61-6FA4-72E1-E0F3-5FCFED521808}"/>
                </a:ext>
              </a:extLst>
            </p:cNvPr>
            <p:cNvSpPr>
              <a:spLocks/>
            </p:cNvSpPr>
            <p:nvPr/>
          </p:nvSpPr>
          <p:spPr bwMode="auto">
            <a:xfrm>
              <a:off x="5537201" y="4175126"/>
              <a:ext cx="104775" cy="53975"/>
            </a:xfrm>
            <a:custGeom>
              <a:avLst/>
              <a:gdLst>
                <a:gd name="T0" fmla="*/ 3 w 66"/>
                <a:gd name="T1" fmla="*/ 34 h 34"/>
                <a:gd name="T2" fmla="*/ 0 w 66"/>
                <a:gd name="T3" fmla="*/ 26 h 34"/>
                <a:gd name="T4" fmla="*/ 63 w 66"/>
                <a:gd name="T5" fmla="*/ 0 h 34"/>
                <a:gd name="T6" fmla="*/ 66 w 66"/>
                <a:gd name="T7" fmla="*/ 7 h 34"/>
                <a:gd name="T8" fmla="*/ 3 w 66"/>
                <a:gd name="T9" fmla="*/ 34 h 34"/>
              </a:gdLst>
              <a:ahLst/>
              <a:cxnLst>
                <a:cxn ang="0">
                  <a:pos x="T0" y="T1"/>
                </a:cxn>
                <a:cxn ang="0">
                  <a:pos x="T2" y="T3"/>
                </a:cxn>
                <a:cxn ang="0">
                  <a:pos x="T4" y="T5"/>
                </a:cxn>
                <a:cxn ang="0">
                  <a:pos x="T6" y="T7"/>
                </a:cxn>
                <a:cxn ang="0">
                  <a:pos x="T8" y="T9"/>
                </a:cxn>
              </a:cxnLst>
              <a:rect l="0" t="0" r="r" b="b"/>
              <a:pathLst>
                <a:path w="66" h="34">
                  <a:moveTo>
                    <a:pt x="3" y="34"/>
                  </a:moveTo>
                  <a:lnTo>
                    <a:pt x="0" y="26"/>
                  </a:lnTo>
                  <a:lnTo>
                    <a:pt x="63" y="0"/>
                  </a:lnTo>
                  <a:lnTo>
                    <a:pt x="66" y="7"/>
                  </a:lnTo>
                  <a:lnTo>
                    <a:pt x="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78">
              <a:extLst>
                <a:ext uri="{FF2B5EF4-FFF2-40B4-BE49-F238E27FC236}">
                  <a16:creationId xmlns:a16="http://schemas.microsoft.com/office/drawing/2014/main" id="{6B0DBA81-0E45-EBF2-75DA-2F982B108F7E}"/>
                </a:ext>
              </a:extLst>
            </p:cNvPr>
            <p:cNvSpPr>
              <a:spLocks/>
            </p:cNvSpPr>
            <p:nvPr/>
          </p:nvSpPr>
          <p:spPr bwMode="auto">
            <a:xfrm>
              <a:off x="5461001" y="4248151"/>
              <a:ext cx="55563" cy="107950"/>
            </a:xfrm>
            <a:custGeom>
              <a:avLst/>
              <a:gdLst>
                <a:gd name="T0" fmla="*/ 7 w 35"/>
                <a:gd name="T1" fmla="*/ 68 h 68"/>
                <a:gd name="T2" fmla="*/ 0 w 35"/>
                <a:gd name="T3" fmla="*/ 65 h 68"/>
                <a:gd name="T4" fmla="*/ 27 w 35"/>
                <a:gd name="T5" fmla="*/ 0 h 68"/>
                <a:gd name="T6" fmla="*/ 35 w 35"/>
                <a:gd name="T7" fmla="*/ 3 h 68"/>
                <a:gd name="T8" fmla="*/ 7 w 35"/>
                <a:gd name="T9" fmla="*/ 68 h 68"/>
              </a:gdLst>
              <a:ahLst/>
              <a:cxnLst>
                <a:cxn ang="0">
                  <a:pos x="T0" y="T1"/>
                </a:cxn>
                <a:cxn ang="0">
                  <a:pos x="T2" y="T3"/>
                </a:cxn>
                <a:cxn ang="0">
                  <a:pos x="T4" y="T5"/>
                </a:cxn>
                <a:cxn ang="0">
                  <a:pos x="T6" y="T7"/>
                </a:cxn>
                <a:cxn ang="0">
                  <a:pos x="T8" y="T9"/>
                </a:cxn>
              </a:cxnLst>
              <a:rect l="0" t="0" r="r" b="b"/>
              <a:pathLst>
                <a:path w="35" h="68">
                  <a:moveTo>
                    <a:pt x="7" y="68"/>
                  </a:moveTo>
                  <a:lnTo>
                    <a:pt x="0" y="65"/>
                  </a:lnTo>
                  <a:lnTo>
                    <a:pt x="27" y="0"/>
                  </a:lnTo>
                  <a:lnTo>
                    <a:pt x="35" y="3"/>
                  </a:lnTo>
                  <a:lnTo>
                    <a:pt x="7"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979">
              <a:extLst>
                <a:ext uri="{FF2B5EF4-FFF2-40B4-BE49-F238E27FC236}">
                  <a16:creationId xmlns:a16="http://schemas.microsoft.com/office/drawing/2014/main" id="{09F86CAB-FDA5-B312-38E1-376E4E1E76B5}"/>
                </a:ext>
              </a:extLst>
            </p:cNvPr>
            <p:cNvSpPr>
              <a:spLocks/>
            </p:cNvSpPr>
            <p:nvPr/>
          </p:nvSpPr>
          <p:spPr bwMode="auto">
            <a:xfrm>
              <a:off x="5803901" y="4391026"/>
              <a:ext cx="53975" cy="104775"/>
            </a:xfrm>
            <a:custGeom>
              <a:avLst/>
              <a:gdLst>
                <a:gd name="T0" fmla="*/ 8 w 34"/>
                <a:gd name="T1" fmla="*/ 66 h 66"/>
                <a:gd name="T2" fmla="*/ 0 w 34"/>
                <a:gd name="T3" fmla="*/ 63 h 66"/>
                <a:gd name="T4" fmla="*/ 26 w 34"/>
                <a:gd name="T5" fmla="*/ 0 h 66"/>
                <a:gd name="T6" fmla="*/ 34 w 34"/>
                <a:gd name="T7" fmla="*/ 2 h 66"/>
                <a:gd name="T8" fmla="*/ 8 w 34"/>
                <a:gd name="T9" fmla="*/ 66 h 66"/>
              </a:gdLst>
              <a:ahLst/>
              <a:cxnLst>
                <a:cxn ang="0">
                  <a:pos x="T0" y="T1"/>
                </a:cxn>
                <a:cxn ang="0">
                  <a:pos x="T2" y="T3"/>
                </a:cxn>
                <a:cxn ang="0">
                  <a:pos x="T4" y="T5"/>
                </a:cxn>
                <a:cxn ang="0">
                  <a:pos x="T6" y="T7"/>
                </a:cxn>
                <a:cxn ang="0">
                  <a:pos x="T8" y="T9"/>
                </a:cxn>
              </a:cxnLst>
              <a:rect l="0" t="0" r="r" b="b"/>
              <a:pathLst>
                <a:path w="34" h="66">
                  <a:moveTo>
                    <a:pt x="8" y="66"/>
                  </a:moveTo>
                  <a:lnTo>
                    <a:pt x="0" y="63"/>
                  </a:lnTo>
                  <a:lnTo>
                    <a:pt x="26" y="0"/>
                  </a:lnTo>
                  <a:lnTo>
                    <a:pt x="34" y="2"/>
                  </a:lnTo>
                  <a:lnTo>
                    <a:pt x="8"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80">
              <a:extLst>
                <a:ext uri="{FF2B5EF4-FFF2-40B4-BE49-F238E27FC236}">
                  <a16:creationId xmlns:a16="http://schemas.microsoft.com/office/drawing/2014/main" id="{6195A5CF-E5BD-8B15-1608-D3CB9DC175CB}"/>
                </a:ext>
              </a:extLst>
            </p:cNvPr>
            <p:cNvSpPr>
              <a:spLocks/>
            </p:cNvSpPr>
            <p:nvPr/>
          </p:nvSpPr>
          <p:spPr bwMode="auto">
            <a:xfrm>
              <a:off x="5537201" y="4518026"/>
              <a:ext cx="104775" cy="53975"/>
            </a:xfrm>
            <a:custGeom>
              <a:avLst/>
              <a:gdLst>
                <a:gd name="T0" fmla="*/ 63 w 66"/>
                <a:gd name="T1" fmla="*/ 34 h 34"/>
                <a:gd name="T2" fmla="*/ 0 w 66"/>
                <a:gd name="T3" fmla="*/ 7 h 34"/>
                <a:gd name="T4" fmla="*/ 3 w 66"/>
                <a:gd name="T5" fmla="*/ 0 h 34"/>
                <a:gd name="T6" fmla="*/ 66 w 66"/>
                <a:gd name="T7" fmla="*/ 27 h 34"/>
                <a:gd name="T8" fmla="*/ 63 w 66"/>
                <a:gd name="T9" fmla="*/ 34 h 34"/>
              </a:gdLst>
              <a:ahLst/>
              <a:cxnLst>
                <a:cxn ang="0">
                  <a:pos x="T0" y="T1"/>
                </a:cxn>
                <a:cxn ang="0">
                  <a:pos x="T2" y="T3"/>
                </a:cxn>
                <a:cxn ang="0">
                  <a:pos x="T4" y="T5"/>
                </a:cxn>
                <a:cxn ang="0">
                  <a:pos x="T6" y="T7"/>
                </a:cxn>
                <a:cxn ang="0">
                  <a:pos x="T8" y="T9"/>
                </a:cxn>
              </a:cxnLst>
              <a:rect l="0" t="0" r="r" b="b"/>
              <a:pathLst>
                <a:path w="66" h="34">
                  <a:moveTo>
                    <a:pt x="63" y="34"/>
                  </a:moveTo>
                  <a:lnTo>
                    <a:pt x="0" y="7"/>
                  </a:lnTo>
                  <a:lnTo>
                    <a:pt x="3" y="0"/>
                  </a:lnTo>
                  <a:lnTo>
                    <a:pt x="66" y="27"/>
                  </a:lnTo>
                  <a:lnTo>
                    <a:pt x="63"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981">
              <a:extLst>
                <a:ext uri="{FF2B5EF4-FFF2-40B4-BE49-F238E27FC236}">
                  <a16:creationId xmlns:a16="http://schemas.microsoft.com/office/drawing/2014/main" id="{250F7256-5C23-9575-C9D2-60D3B5967701}"/>
                </a:ext>
              </a:extLst>
            </p:cNvPr>
            <p:cNvSpPr>
              <a:spLocks noEditPoints="1"/>
            </p:cNvSpPr>
            <p:nvPr/>
          </p:nvSpPr>
          <p:spPr bwMode="auto">
            <a:xfrm>
              <a:off x="5632451" y="4538663"/>
              <a:ext cx="55563" cy="52388"/>
            </a:xfrm>
            <a:custGeom>
              <a:avLst/>
              <a:gdLst>
                <a:gd name="T0" fmla="*/ 36 w 73"/>
                <a:gd name="T1" fmla="*/ 20 h 70"/>
                <a:gd name="T2" fmla="*/ 24 w 73"/>
                <a:gd name="T3" fmla="*/ 25 h 70"/>
                <a:gd name="T4" fmla="*/ 24 w 73"/>
                <a:gd name="T5" fmla="*/ 48 h 70"/>
                <a:gd name="T6" fmla="*/ 48 w 73"/>
                <a:gd name="T7" fmla="*/ 48 h 70"/>
                <a:gd name="T8" fmla="*/ 48 w 73"/>
                <a:gd name="T9" fmla="*/ 25 h 70"/>
                <a:gd name="T10" fmla="*/ 36 w 73"/>
                <a:gd name="T11" fmla="*/ 20 h 70"/>
                <a:gd name="T12" fmla="*/ 36 w 73"/>
                <a:gd name="T13" fmla="*/ 70 h 70"/>
                <a:gd name="T14" fmla="*/ 13 w 73"/>
                <a:gd name="T15" fmla="*/ 60 h 70"/>
                <a:gd name="T16" fmla="*/ 13 w 73"/>
                <a:gd name="T17" fmla="*/ 13 h 70"/>
                <a:gd name="T18" fmla="*/ 60 w 73"/>
                <a:gd name="T19" fmla="*/ 13 h 70"/>
                <a:gd name="T20" fmla="*/ 60 w 73"/>
                <a:gd name="T21" fmla="*/ 60 h 70"/>
                <a:gd name="T22" fmla="*/ 36 w 7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0">
                  <a:moveTo>
                    <a:pt x="36" y="20"/>
                  </a:moveTo>
                  <a:cubicBezTo>
                    <a:pt x="32" y="20"/>
                    <a:pt x="28" y="21"/>
                    <a:pt x="24" y="25"/>
                  </a:cubicBezTo>
                  <a:cubicBezTo>
                    <a:pt x="18" y="31"/>
                    <a:pt x="18" y="42"/>
                    <a:pt x="24" y="48"/>
                  </a:cubicBezTo>
                  <a:cubicBezTo>
                    <a:pt x="31" y="54"/>
                    <a:pt x="42" y="54"/>
                    <a:pt x="48" y="48"/>
                  </a:cubicBezTo>
                  <a:cubicBezTo>
                    <a:pt x="54" y="42"/>
                    <a:pt x="54" y="31"/>
                    <a:pt x="48" y="25"/>
                  </a:cubicBezTo>
                  <a:cubicBezTo>
                    <a:pt x="45" y="21"/>
                    <a:pt x="40" y="20"/>
                    <a:pt x="36" y="20"/>
                  </a:cubicBezTo>
                  <a:close/>
                  <a:moveTo>
                    <a:pt x="36" y="70"/>
                  </a:moveTo>
                  <a:cubicBezTo>
                    <a:pt x="27" y="70"/>
                    <a:pt x="19" y="66"/>
                    <a:pt x="13" y="60"/>
                  </a:cubicBezTo>
                  <a:cubicBezTo>
                    <a:pt x="0" y="47"/>
                    <a:pt x="0" y="26"/>
                    <a:pt x="13" y="13"/>
                  </a:cubicBezTo>
                  <a:cubicBezTo>
                    <a:pt x="26" y="0"/>
                    <a:pt x="47" y="0"/>
                    <a:pt x="60" y="13"/>
                  </a:cubicBezTo>
                  <a:cubicBezTo>
                    <a:pt x="73" y="26"/>
                    <a:pt x="73" y="47"/>
                    <a:pt x="60" y="60"/>
                  </a:cubicBezTo>
                  <a:cubicBezTo>
                    <a:pt x="53" y="66"/>
                    <a:pt x="45" y="70"/>
                    <a:pt x="36" y="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82">
              <a:extLst>
                <a:ext uri="{FF2B5EF4-FFF2-40B4-BE49-F238E27FC236}">
                  <a16:creationId xmlns:a16="http://schemas.microsoft.com/office/drawing/2014/main" id="{52752673-E6A7-6D7B-25F8-99F6F217E147}"/>
                </a:ext>
              </a:extLst>
            </p:cNvPr>
            <p:cNvSpPr>
              <a:spLocks noEditPoints="1"/>
            </p:cNvSpPr>
            <p:nvPr/>
          </p:nvSpPr>
          <p:spPr bwMode="auto">
            <a:xfrm>
              <a:off x="5603876" y="4291013"/>
              <a:ext cx="47625" cy="44450"/>
            </a:xfrm>
            <a:custGeom>
              <a:avLst/>
              <a:gdLst>
                <a:gd name="T0" fmla="*/ 22 w 62"/>
                <a:gd name="T1" fmla="*/ 22 h 59"/>
                <a:gd name="T2" fmla="*/ 22 w 62"/>
                <a:gd name="T3" fmla="*/ 39 h 59"/>
                <a:gd name="T4" fmla="*/ 39 w 62"/>
                <a:gd name="T5" fmla="*/ 39 h 59"/>
                <a:gd name="T6" fmla="*/ 42 w 62"/>
                <a:gd name="T7" fmla="*/ 31 h 59"/>
                <a:gd name="T8" fmla="*/ 39 w 62"/>
                <a:gd name="T9" fmla="*/ 22 h 59"/>
                <a:gd name="T10" fmla="*/ 22 w 62"/>
                <a:gd name="T11" fmla="*/ 22 h 59"/>
                <a:gd name="T12" fmla="*/ 31 w 62"/>
                <a:gd name="T13" fmla="*/ 59 h 59"/>
                <a:gd name="T14" fmla="*/ 11 w 62"/>
                <a:gd name="T15" fmla="*/ 51 h 59"/>
                <a:gd name="T16" fmla="*/ 11 w 62"/>
                <a:gd name="T17" fmla="*/ 11 h 59"/>
                <a:gd name="T18" fmla="*/ 11 w 62"/>
                <a:gd name="T19" fmla="*/ 11 h 59"/>
                <a:gd name="T20" fmla="*/ 51 w 62"/>
                <a:gd name="T21" fmla="*/ 11 h 59"/>
                <a:gd name="T22" fmla="*/ 51 w 62"/>
                <a:gd name="T23" fmla="*/ 51 h 59"/>
                <a:gd name="T24" fmla="*/ 31 w 62"/>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59">
                  <a:moveTo>
                    <a:pt x="22" y="22"/>
                  </a:moveTo>
                  <a:cubicBezTo>
                    <a:pt x="18" y="27"/>
                    <a:pt x="18" y="34"/>
                    <a:pt x="22" y="39"/>
                  </a:cubicBezTo>
                  <a:cubicBezTo>
                    <a:pt x="27" y="43"/>
                    <a:pt x="35" y="43"/>
                    <a:pt x="39" y="39"/>
                  </a:cubicBezTo>
                  <a:cubicBezTo>
                    <a:pt x="41" y="37"/>
                    <a:pt x="42" y="34"/>
                    <a:pt x="42" y="31"/>
                  </a:cubicBezTo>
                  <a:cubicBezTo>
                    <a:pt x="42" y="28"/>
                    <a:pt x="41" y="25"/>
                    <a:pt x="39" y="22"/>
                  </a:cubicBezTo>
                  <a:cubicBezTo>
                    <a:pt x="35" y="18"/>
                    <a:pt x="27" y="18"/>
                    <a:pt x="22" y="22"/>
                  </a:cubicBezTo>
                  <a:close/>
                  <a:moveTo>
                    <a:pt x="31" y="59"/>
                  </a:moveTo>
                  <a:cubicBezTo>
                    <a:pt x="23" y="59"/>
                    <a:pt x="16" y="56"/>
                    <a:pt x="11" y="51"/>
                  </a:cubicBezTo>
                  <a:cubicBezTo>
                    <a:pt x="0" y="40"/>
                    <a:pt x="0" y="22"/>
                    <a:pt x="11" y="11"/>
                  </a:cubicBezTo>
                  <a:lnTo>
                    <a:pt x="11" y="11"/>
                  </a:lnTo>
                  <a:cubicBezTo>
                    <a:pt x="22" y="0"/>
                    <a:pt x="40" y="0"/>
                    <a:pt x="51" y="11"/>
                  </a:cubicBezTo>
                  <a:cubicBezTo>
                    <a:pt x="62" y="22"/>
                    <a:pt x="62" y="40"/>
                    <a:pt x="51" y="51"/>
                  </a:cubicBezTo>
                  <a:cubicBezTo>
                    <a:pt x="45" y="56"/>
                    <a:pt x="38" y="59"/>
                    <a:pt x="31" y="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983">
              <a:extLst>
                <a:ext uri="{FF2B5EF4-FFF2-40B4-BE49-F238E27FC236}">
                  <a16:creationId xmlns:a16="http://schemas.microsoft.com/office/drawing/2014/main" id="{EDA7D898-4623-9D86-387F-AB28F7994D2E}"/>
                </a:ext>
              </a:extLst>
            </p:cNvPr>
            <p:cNvSpPr>
              <a:spLocks noEditPoints="1"/>
            </p:cNvSpPr>
            <p:nvPr/>
          </p:nvSpPr>
          <p:spPr bwMode="auto">
            <a:xfrm>
              <a:off x="5657851" y="4341813"/>
              <a:ext cx="42863" cy="44450"/>
            </a:xfrm>
            <a:custGeom>
              <a:avLst/>
              <a:gdLst>
                <a:gd name="T0" fmla="*/ 28 w 56"/>
                <a:gd name="T1" fmla="*/ 19 h 59"/>
                <a:gd name="T2" fmla="*/ 20 w 56"/>
                <a:gd name="T3" fmla="*/ 22 h 59"/>
                <a:gd name="T4" fmla="*/ 16 w 56"/>
                <a:gd name="T5" fmla="*/ 31 h 59"/>
                <a:gd name="T6" fmla="*/ 20 w 56"/>
                <a:gd name="T7" fmla="*/ 39 h 59"/>
                <a:gd name="T8" fmla="*/ 36 w 56"/>
                <a:gd name="T9" fmla="*/ 39 h 59"/>
                <a:gd name="T10" fmla="*/ 40 w 56"/>
                <a:gd name="T11" fmla="*/ 31 h 59"/>
                <a:gd name="T12" fmla="*/ 36 w 56"/>
                <a:gd name="T13" fmla="*/ 22 h 59"/>
                <a:gd name="T14" fmla="*/ 28 w 56"/>
                <a:gd name="T15" fmla="*/ 19 h 59"/>
                <a:gd name="T16" fmla="*/ 28 w 56"/>
                <a:gd name="T17" fmla="*/ 59 h 59"/>
                <a:gd name="T18" fmla="*/ 8 w 56"/>
                <a:gd name="T19" fmla="*/ 51 h 59"/>
                <a:gd name="T20" fmla="*/ 0 w 56"/>
                <a:gd name="T21" fmla="*/ 31 h 59"/>
                <a:gd name="T22" fmla="*/ 8 w 56"/>
                <a:gd name="T23" fmla="*/ 11 h 59"/>
                <a:gd name="T24" fmla="*/ 48 w 56"/>
                <a:gd name="T25" fmla="*/ 11 h 59"/>
                <a:gd name="T26" fmla="*/ 56 w 56"/>
                <a:gd name="T27" fmla="*/ 31 h 59"/>
                <a:gd name="T28" fmla="*/ 48 w 56"/>
                <a:gd name="T29" fmla="*/ 51 h 59"/>
                <a:gd name="T30" fmla="*/ 28 w 56"/>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9">
                  <a:moveTo>
                    <a:pt x="28" y="19"/>
                  </a:moveTo>
                  <a:cubicBezTo>
                    <a:pt x="25" y="19"/>
                    <a:pt x="22" y="20"/>
                    <a:pt x="20" y="22"/>
                  </a:cubicBezTo>
                  <a:cubicBezTo>
                    <a:pt x="17" y="25"/>
                    <a:pt x="16" y="28"/>
                    <a:pt x="16" y="31"/>
                  </a:cubicBezTo>
                  <a:cubicBezTo>
                    <a:pt x="16" y="34"/>
                    <a:pt x="17" y="37"/>
                    <a:pt x="20" y="39"/>
                  </a:cubicBezTo>
                  <a:cubicBezTo>
                    <a:pt x="24" y="43"/>
                    <a:pt x="32" y="43"/>
                    <a:pt x="36" y="39"/>
                  </a:cubicBezTo>
                  <a:cubicBezTo>
                    <a:pt x="38" y="37"/>
                    <a:pt x="40" y="34"/>
                    <a:pt x="40" y="31"/>
                  </a:cubicBezTo>
                  <a:cubicBezTo>
                    <a:pt x="40" y="28"/>
                    <a:pt x="38" y="25"/>
                    <a:pt x="36" y="22"/>
                  </a:cubicBezTo>
                  <a:cubicBezTo>
                    <a:pt x="34" y="20"/>
                    <a:pt x="31" y="19"/>
                    <a:pt x="28" y="19"/>
                  </a:cubicBezTo>
                  <a:close/>
                  <a:moveTo>
                    <a:pt x="28" y="59"/>
                  </a:moveTo>
                  <a:cubicBezTo>
                    <a:pt x="20" y="59"/>
                    <a:pt x="13" y="56"/>
                    <a:pt x="8" y="51"/>
                  </a:cubicBezTo>
                  <a:cubicBezTo>
                    <a:pt x="2" y="45"/>
                    <a:pt x="0" y="38"/>
                    <a:pt x="0" y="31"/>
                  </a:cubicBezTo>
                  <a:cubicBezTo>
                    <a:pt x="0" y="23"/>
                    <a:pt x="2" y="16"/>
                    <a:pt x="8" y="11"/>
                  </a:cubicBezTo>
                  <a:cubicBezTo>
                    <a:pt x="19" y="0"/>
                    <a:pt x="37" y="0"/>
                    <a:pt x="48" y="11"/>
                  </a:cubicBezTo>
                  <a:cubicBezTo>
                    <a:pt x="53" y="16"/>
                    <a:pt x="56" y="23"/>
                    <a:pt x="56" y="31"/>
                  </a:cubicBezTo>
                  <a:cubicBezTo>
                    <a:pt x="56" y="38"/>
                    <a:pt x="53" y="45"/>
                    <a:pt x="48" y="51"/>
                  </a:cubicBezTo>
                  <a:cubicBezTo>
                    <a:pt x="43" y="56"/>
                    <a:pt x="35" y="59"/>
                    <a:pt x="28" y="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984">
              <a:extLst>
                <a:ext uri="{FF2B5EF4-FFF2-40B4-BE49-F238E27FC236}">
                  <a16:creationId xmlns:a16="http://schemas.microsoft.com/office/drawing/2014/main" id="{629FC9EF-278D-D47B-DDAB-3F63936BECB3}"/>
                </a:ext>
              </a:extLst>
            </p:cNvPr>
            <p:cNvSpPr>
              <a:spLocks/>
            </p:cNvSpPr>
            <p:nvPr/>
          </p:nvSpPr>
          <p:spPr bwMode="auto">
            <a:xfrm>
              <a:off x="5532439" y="4314826"/>
              <a:ext cx="93663" cy="95250"/>
            </a:xfrm>
            <a:custGeom>
              <a:avLst/>
              <a:gdLst>
                <a:gd name="T0" fmla="*/ 5 w 59"/>
                <a:gd name="T1" fmla="*/ 60 h 60"/>
                <a:gd name="T2" fmla="*/ 0 w 59"/>
                <a:gd name="T3" fmla="*/ 54 h 60"/>
                <a:gd name="T4" fmla="*/ 53 w 59"/>
                <a:gd name="T5" fmla="*/ 0 h 60"/>
                <a:gd name="T6" fmla="*/ 59 w 59"/>
                <a:gd name="T7" fmla="*/ 6 h 60"/>
                <a:gd name="T8" fmla="*/ 5 w 59"/>
                <a:gd name="T9" fmla="*/ 60 h 60"/>
              </a:gdLst>
              <a:ahLst/>
              <a:cxnLst>
                <a:cxn ang="0">
                  <a:pos x="T0" y="T1"/>
                </a:cxn>
                <a:cxn ang="0">
                  <a:pos x="T2" y="T3"/>
                </a:cxn>
                <a:cxn ang="0">
                  <a:pos x="T4" y="T5"/>
                </a:cxn>
                <a:cxn ang="0">
                  <a:pos x="T6" y="T7"/>
                </a:cxn>
                <a:cxn ang="0">
                  <a:pos x="T8" y="T9"/>
                </a:cxn>
              </a:cxnLst>
              <a:rect l="0" t="0" r="r" b="b"/>
              <a:pathLst>
                <a:path w="59" h="60">
                  <a:moveTo>
                    <a:pt x="5" y="60"/>
                  </a:moveTo>
                  <a:lnTo>
                    <a:pt x="0" y="54"/>
                  </a:lnTo>
                  <a:lnTo>
                    <a:pt x="53" y="0"/>
                  </a:lnTo>
                  <a:lnTo>
                    <a:pt x="59" y="6"/>
                  </a:lnTo>
                  <a:lnTo>
                    <a:pt x="5"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985">
              <a:extLst>
                <a:ext uri="{FF2B5EF4-FFF2-40B4-BE49-F238E27FC236}">
                  <a16:creationId xmlns:a16="http://schemas.microsoft.com/office/drawing/2014/main" id="{FE2921F5-AA67-E9BD-03C5-5C931EC63C0D}"/>
                </a:ext>
              </a:extLst>
            </p:cNvPr>
            <p:cNvSpPr>
              <a:spLocks/>
            </p:cNvSpPr>
            <p:nvPr/>
          </p:nvSpPr>
          <p:spPr bwMode="auto">
            <a:xfrm>
              <a:off x="5634039" y="4319588"/>
              <a:ext cx="38100" cy="38100"/>
            </a:xfrm>
            <a:custGeom>
              <a:avLst/>
              <a:gdLst>
                <a:gd name="T0" fmla="*/ 19 w 24"/>
                <a:gd name="T1" fmla="*/ 24 h 24"/>
                <a:gd name="T2" fmla="*/ 0 w 24"/>
                <a:gd name="T3" fmla="*/ 6 h 24"/>
                <a:gd name="T4" fmla="*/ 6 w 24"/>
                <a:gd name="T5" fmla="*/ 0 h 24"/>
                <a:gd name="T6" fmla="*/ 24 w 24"/>
                <a:gd name="T7" fmla="*/ 19 h 24"/>
                <a:gd name="T8" fmla="*/ 19 w 24"/>
                <a:gd name="T9" fmla="*/ 24 h 24"/>
              </a:gdLst>
              <a:ahLst/>
              <a:cxnLst>
                <a:cxn ang="0">
                  <a:pos x="T0" y="T1"/>
                </a:cxn>
                <a:cxn ang="0">
                  <a:pos x="T2" y="T3"/>
                </a:cxn>
                <a:cxn ang="0">
                  <a:pos x="T4" y="T5"/>
                </a:cxn>
                <a:cxn ang="0">
                  <a:pos x="T6" y="T7"/>
                </a:cxn>
                <a:cxn ang="0">
                  <a:pos x="T8" y="T9"/>
                </a:cxn>
              </a:cxnLst>
              <a:rect l="0" t="0" r="r" b="b"/>
              <a:pathLst>
                <a:path w="24" h="24">
                  <a:moveTo>
                    <a:pt x="19" y="24"/>
                  </a:moveTo>
                  <a:lnTo>
                    <a:pt x="0" y="6"/>
                  </a:lnTo>
                  <a:lnTo>
                    <a:pt x="6" y="0"/>
                  </a:lnTo>
                  <a:lnTo>
                    <a:pt x="24" y="19"/>
                  </a:lnTo>
                  <a:lnTo>
                    <a:pt x="1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86">
              <a:extLst>
                <a:ext uri="{FF2B5EF4-FFF2-40B4-BE49-F238E27FC236}">
                  <a16:creationId xmlns:a16="http://schemas.microsoft.com/office/drawing/2014/main" id="{BB83442F-CFD4-D60F-3B9E-69B56A10AF9E}"/>
                </a:ext>
              </a:extLst>
            </p:cNvPr>
            <p:cNvSpPr>
              <a:spLocks/>
            </p:cNvSpPr>
            <p:nvPr/>
          </p:nvSpPr>
          <p:spPr bwMode="auto">
            <a:xfrm>
              <a:off x="5684839" y="4287838"/>
              <a:ext cx="71438" cy="69850"/>
            </a:xfrm>
            <a:custGeom>
              <a:avLst/>
              <a:gdLst>
                <a:gd name="T0" fmla="*/ 6 w 45"/>
                <a:gd name="T1" fmla="*/ 44 h 44"/>
                <a:gd name="T2" fmla="*/ 0 w 45"/>
                <a:gd name="T3" fmla="*/ 39 h 44"/>
                <a:gd name="T4" fmla="*/ 39 w 45"/>
                <a:gd name="T5" fmla="*/ 0 h 44"/>
                <a:gd name="T6" fmla="*/ 45 w 45"/>
                <a:gd name="T7" fmla="*/ 5 h 44"/>
                <a:gd name="T8" fmla="*/ 6 w 45"/>
                <a:gd name="T9" fmla="*/ 44 h 44"/>
              </a:gdLst>
              <a:ahLst/>
              <a:cxnLst>
                <a:cxn ang="0">
                  <a:pos x="T0" y="T1"/>
                </a:cxn>
                <a:cxn ang="0">
                  <a:pos x="T2" y="T3"/>
                </a:cxn>
                <a:cxn ang="0">
                  <a:pos x="T4" y="T5"/>
                </a:cxn>
                <a:cxn ang="0">
                  <a:pos x="T6" y="T7"/>
                </a:cxn>
                <a:cxn ang="0">
                  <a:pos x="T8" y="T9"/>
                </a:cxn>
              </a:cxnLst>
              <a:rect l="0" t="0" r="r" b="b"/>
              <a:pathLst>
                <a:path w="45" h="44">
                  <a:moveTo>
                    <a:pt x="6" y="44"/>
                  </a:moveTo>
                  <a:lnTo>
                    <a:pt x="0" y="39"/>
                  </a:lnTo>
                  <a:lnTo>
                    <a:pt x="39" y="0"/>
                  </a:lnTo>
                  <a:lnTo>
                    <a:pt x="45" y="5"/>
                  </a:lnTo>
                  <a:lnTo>
                    <a:pt x="6"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987">
              <a:extLst>
                <a:ext uri="{FF2B5EF4-FFF2-40B4-BE49-F238E27FC236}">
                  <a16:creationId xmlns:a16="http://schemas.microsoft.com/office/drawing/2014/main" id="{26B62AA8-10D9-394F-427B-D8074DC6A88B}"/>
                </a:ext>
              </a:extLst>
            </p:cNvPr>
            <p:cNvSpPr>
              <a:spLocks noChangeArrowheads="1"/>
            </p:cNvSpPr>
            <p:nvPr/>
          </p:nvSpPr>
          <p:spPr bwMode="auto">
            <a:xfrm>
              <a:off x="5608639" y="4368801"/>
              <a:ext cx="12700" cy="920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988">
              <a:extLst>
                <a:ext uri="{FF2B5EF4-FFF2-40B4-BE49-F238E27FC236}">
                  <a16:creationId xmlns:a16="http://schemas.microsoft.com/office/drawing/2014/main" id="{B7C88281-7310-9423-1B80-4E74098154DA}"/>
                </a:ext>
              </a:extLst>
            </p:cNvPr>
            <p:cNvSpPr>
              <a:spLocks noChangeArrowheads="1"/>
            </p:cNvSpPr>
            <p:nvPr/>
          </p:nvSpPr>
          <p:spPr bwMode="auto">
            <a:xfrm>
              <a:off x="5573714" y="4403726"/>
              <a:ext cx="12700"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89">
              <a:extLst>
                <a:ext uri="{FF2B5EF4-FFF2-40B4-BE49-F238E27FC236}">
                  <a16:creationId xmlns:a16="http://schemas.microsoft.com/office/drawing/2014/main" id="{93CC52E6-D9DE-2A92-55DF-D2F6A8B52FE0}"/>
                </a:ext>
              </a:extLst>
            </p:cNvPr>
            <p:cNvSpPr>
              <a:spLocks noChangeArrowheads="1"/>
            </p:cNvSpPr>
            <p:nvPr/>
          </p:nvSpPr>
          <p:spPr bwMode="auto">
            <a:xfrm>
              <a:off x="5641976" y="4389438"/>
              <a:ext cx="12700" cy="714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990">
              <a:extLst>
                <a:ext uri="{FF2B5EF4-FFF2-40B4-BE49-F238E27FC236}">
                  <a16:creationId xmlns:a16="http://schemas.microsoft.com/office/drawing/2014/main" id="{7EE68410-EC44-3969-DF1D-AC7C9D3467B5}"/>
                </a:ext>
              </a:extLst>
            </p:cNvPr>
            <p:cNvSpPr>
              <a:spLocks noChangeArrowheads="1"/>
            </p:cNvSpPr>
            <p:nvPr/>
          </p:nvSpPr>
          <p:spPr bwMode="auto">
            <a:xfrm>
              <a:off x="5676901" y="4414838"/>
              <a:ext cx="12700" cy="460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991">
              <a:extLst>
                <a:ext uri="{FF2B5EF4-FFF2-40B4-BE49-F238E27FC236}">
                  <a16:creationId xmlns:a16="http://schemas.microsoft.com/office/drawing/2014/main" id="{4B077719-02A0-01C7-B61E-C9D8E2D0F980}"/>
                </a:ext>
              </a:extLst>
            </p:cNvPr>
            <p:cNvSpPr>
              <a:spLocks noChangeArrowheads="1"/>
            </p:cNvSpPr>
            <p:nvPr/>
          </p:nvSpPr>
          <p:spPr bwMode="auto">
            <a:xfrm>
              <a:off x="5710239" y="4368801"/>
              <a:ext cx="14288" cy="920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92">
              <a:extLst>
                <a:ext uri="{FF2B5EF4-FFF2-40B4-BE49-F238E27FC236}">
                  <a16:creationId xmlns:a16="http://schemas.microsoft.com/office/drawing/2014/main" id="{3E5A5303-32C4-D956-8B42-153460B008D1}"/>
                </a:ext>
              </a:extLst>
            </p:cNvPr>
            <p:cNvSpPr>
              <a:spLocks noChangeArrowheads="1"/>
            </p:cNvSpPr>
            <p:nvPr/>
          </p:nvSpPr>
          <p:spPr bwMode="auto">
            <a:xfrm>
              <a:off x="5745164" y="4344988"/>
              <a:ext cx="12700" cy="1158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993">
              <a:extLst>
                <a:ext uri="{FF2B5EF4-FFF2-40B4-BE49-F238E27FC236}">
                  <a16:creationId xmlns:a16="http://schemas.microsoft.com/office/drawing/2014/main" id="{BC7FB6B6-FB56-FCE4-EDE1-C669FEEEBF6D}"/>
                </a:ext>
              </a:extLst>
            </p:cNvPr>
            <p:cNvSpPr>
              <a:spLocks/>
            </p:cNvSpPr>
            <p:nvPr/>
          </p:nvSpPr>
          <p:spPr bwMode="auto">
            <a:xfrm>
              <a:off x="5716589" y="4286251"/>
              <a:ext cx="41275" cy="39688"/>
            </a:xfrm>
            <a:custGeom>
              <a:avLst/>
              <a:gdLst>
                <a:gd name="T0" fmla="*/ 26 w 26"/>
                <a:gd name="T1" fmla="*/ 25 h 25"/>
                <a:gd name="T2" fmla="*/ 18 w 26"/>
                <a:gd name="T3" fmla="*/ 25 h 25"/>
                <a:gd name="T4" fmla="*/ 18 w 26"/>
                <a:gd name="T5" fmla="*/ 8 h 25"/>
                <a:gd name="T6" fmla="*/ 0 w 26"/>
                <a:gd name="T7" fmla="*/ 8 h 25"/>
                <a:gd name="T8" fmla="*/ 0 w 26"/>
                <a:gd name="T9" fmla="*/ 0 h 25"/>
                <a:gd name="T10" fmla="*/ 26 w 26"/>
                <a:gd name="T11" fmla="*/ 0 h 25"/>
                <a:gd name="T12" fmla="*/ 26 w 2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25"/>
                  </a:moveTo>
                  <a:lnTo>
                    <a:pt x="18" y="25"/>
                  </a:lnTo>
                  <a:lnTo>
                    <a:pt x="18" y="8"/>
                  </a:lnTo>
                  <a:lnTo>
                    <a:pt x="0" y="8"/>
                  </a:lnTo>
                  <a:lnTo>
                    <a:pt x="0" y="0"/>
                  </a:lnTo>
                  <a:lnTo>
                    <a:pt x="26" y="0"/>
                  </a:lnTo>
                  <a:lnTo>
                    <a:pt x="2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994">
              <a:extLst>
                <a:ext uri="{FF2B5EF4-FFF2-40B4-BE49-F238E27FC236}">
                  <a16:creationId xmlns:a16="http://schemas.microsoft.com/office/drawing/2014/main" id="{A7CF584D-9E80-828C-CC64-0DAD051BA9E0}"/>
                </a:ext>
              </a:extLst>
            </p:cNvPr>
            <p:cNvSpPr>
              <a:spLocks noChangeArrowheads="1"/>
            </p:cNvSpPr>
            <p:nvPr/>
          </p:nvSpPr>
          <p:spPr bwMode="auto">
            <a:xfrm>
              <a:off x="5538789" y="4425951"/>
              <a:ext cx="14288"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6780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5646-45A2-FF7E-5550-50C9B3465A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BBA1EC-4B32-8325-DCEF-02CE7622C4F2}"/>
              </a:ext>
            </a:extLst>
          </p:cNvPr>
          <p:cNvSpPr>
            <a:spLocks noGrp="1"/>
          </p:cNvSpPr>
          <p:nvPr>
            <p:ph type="sldNum" sz="quarter" idx="12"/>
          </p:nvPr>
        </p:nvSpPr>
        <p:spPr/>
        <p:txBody>
          <a:bodyPr/>
          <a:lstStyle/>
          <a:p>
            <a:fld id="{98FF217E-B86F-EA42-9607-BE163228A213}" type="slidenum">
              <a:rPr lang="en-GB" smtClean="0"/>
              <a:pPr/>
              <a:t>17</a:t>
            </a:fld>
            <a:endParaRPr lang="en-GB"/>
          </a:p>
        </p:txBody>
      </p:sp>
      <p:grpSp>
        <p:nvGrpSpPr>
          <p:cNvPr id="9" name="Group 8">
            <a:extLst>
              <a:ext uri="{FF2B5EF4-FFF2-40B4-BE49-F238E27FC236}">
                <a16:creationId xmlns:a16="http://schemas.microsoft.com/office/drawing/2014/main" id="{425D55F4-BBF1-A713-D146-DE9A08E09A51}"/>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807EF086-0FC9-76CF-F4B3-225B45BEC386}"/>
                </a:ext>
              </a:extLst>
            </p:cNvPr>
            <p:cNvSpPr/>
            <p:nvPr/>
          </p:nvSpPr>
          <p:spPr>
            <a:xfrm>
              <a:off x="0" y="0"/>
              <a:ext cx="9773920" cy="1574800"/>
            </a:xfrm>
            <a:prstGeom prst="round2DiagRect">
              <a:avLst>
                <a:gd name="adj1" fmla="val 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9B4FFD1-AE1B-7925-5E48-60463363734B}"/>
                </a:ext>
              </a:extLst>
            </p:cNvPr>
            <p:cNvSpPr txBox="1"/>
            <p:nvPr/>
          </p:nvSpPr>
          <p:spPr>
            <a:xfrm>
              <a:off x="1602560" y="301938"/>
              <a:ext cx="7707210" cy="646331"/>
            </a:xfrm>
            <a:prstGeom prst="rect">
              <a:avLst/>
            </a:prstGeom>
            <a:noFill/>
          </p:spPr>
          <p:txBody>
            <a:bodyPr wrap="square" rtlCol="0">
              <a:spAutoFit/>
            </a:bodyPr>
            <a:lstStyle/>
            <a:p>
              <a:r>
                <a:rPr lang="en-GB" sz="1200" b="1">
                  <a:solidFill>
                    <a:schemeClr val="bg1"/>
                  </a:solidFill>
                </a:rPr>
                <a:t>Objective</a:t>
              </a:r>
            </a:p>
            <a:p>
              <a:r>
                <a:rPr lang="en-GB" sz="2400">
                  <a:solidFill>
                    <a:schemeClr val="bg1"/>
                  </a:solidFill>
                </a:rPr>
                <a:t>Support Innovation Cultures and Knowledge Sharing </a:t>
              </a:r>
            </a:p>
          </p:txBody>
        </p:sp>
        <p:sp>
          <p:nvSpPr>
            <p:cNvPr id="7" name="Rectangle 6">
              <a:extLst>
                <a:ext uri="{FF2B5EF4-FFF2-40B4-BE49-F238E27FC236}">
                  <a16:creationId xmlns:a16="http://schemas.microsoft.com/office/drawing/2014/main" id="{C11DAD7E-0CF1-DF2A-060A-27ADBD74704A}"/>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3930DFF-A48B-103C-EE76-F13A599FC51F}"/>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Embed continuous learning, skills development, and cross‑sector collaboration; move from pilots to repeatable scaling with knowledge shared openly on our SNP platform.</a:t>
              </a:r>
            </a:p>
          </p:txBody>
        </p:sp>
        <p:sp>
          <p:nvSpPr>
            <p:cNvPr id="6" name="Oval 5">
              <a:extLst>
                <a:ext uri="{FF2B5EF4-FFF2-40B4-BE49-F238E27FC236}">
                  <a16:creationId xmlns:a16="http://schemas.microsoft.com/office/drawing/2014/main" id="{8C7744E2-9513-B0C2-DC0A-87DFDAA7020A}"/>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0" name="Content Placeholder 2">
            <a:extLst>
              <a:ext uri="{FF2B5EF4-FFF2-40B4-BE49-F238E27FC236}">
                <a16:creationId xmlns:a16="http://schemas.microsoft.com/office/drawing/2014/main" id="{3EB3A60A-21D6-9819-818A-4CD531628275}"/>
              </a:ext>
            </a:extLst>
          </p:cNvPr>
          <p:cNvSpPr txBox="1">
            <a:spLocks/>
          </p:cNvSpPr>
          <p:nvPr/>
        </p:nvSpPr>
        <p:spPr>
          <a:xfrm>
            <a:off x="391227" y="1699426"/>
            <a:ext cx="11562647" cy="4285115"/>
          </a:xfrm>
          <a:prstGeom prst="rect">
            <a:avLst/>
          </a:prstGeom>
        </p:spPr>
        <p:txBody>
          <a:bodyPr vert="horz" lIns="0" tIns="0" rIns="0" bIns="0" numCol="2" spcCol="360000" rtlCol="0" anchor="t">
            <a:noAutofit/>
          </a:bodyPr>
          <a:lstStyle>
            <a:lvl1pPr marL="0" indent="0" algn="l" defTabSz="914400" rtl="0" eaLnBrk="1" latinLnBrk="0" hangingPunct="1">
              <a:lnSpc>
                <a:spcPct val="110000"/>
              </a:lnSpc>
              <a:spcBef>
                <a:spcPts val="600"/>
              </a:spcBef>
              <a:buClr>
                <a:schemeClr val="accent2"/>
              </a:buClr>
              <a:buFont typeface="Arial" panose="020B0604020202020204" pitchFamily="34" charset="0"/>
              <a:buNone/>
              <a:defRPr sz="1300" b="1" kern="1200">
                <a:solidFill>
                  <a:schemeClr val="tx2"/>
                </a:solidFill>
                <a:latin typeface="+mn-lt"/>
                <a:ea typeface="+mn-ea"/>
                <a:cs typeface="+mn-cs"/>
              </a:defRPr>
            </a:lvl1pPr>
            <a:lvl2pPr marL="7938" indent="0" algn="l" defTabSz="914400" rtl="0" eaLnBrk="1" latinLnBrk="0" hangingPunct="1">
              <a:lnSpc>
                <a:spcPct val="110000"/>
              </a:lnSpc>
              <a:spcBef>
                <a:spcPts val="200"/>
              </a:spcBef>
              <a:buClr>
                <a:schemeClr val="accent2"/>
              </a:buClr>
              <a:buFont typeface="System Font Regular"/>
              <a:buNone/>
              <a:tabLst/>
              <a:defRPr sz="1300" kern="1200">
                <a:solidFill>
                  <a:schemeClr val="tx1"/>
                </a:solidFill>
                <a:latin typeface="+mn-lt"/>
                <a:ea typeface="+mn-ea"/>
                <a:cs typeface="+mn-cs"/>
              </a:defRPr>
            </a:lvl2pPr>
            <a:lvl3pPr marL="182563" indent="-174625" algn="l" defTabSz="914400" rtl="0" eaLnBrk="1" latinLnBrk="0" hangingPunct="1">
              <a:lnSpc>
                <a:spcPct val="110000"/>
              </a:lnSpc>
              <a:spcBef>
                <a:spcPts val="200"/>
              </a:spcBef>
              <a:buClr>
                <a:schemeClr val="accent4"/>
              </a:buClr>
              <a:buFont typeface="Arial" panose="020B0604020202020204" pitchFamily="34" charset="0"/>
              <a:buChar char="•"/>
              <a:tabLst/>
              <a:defRPr sz="1300" kern="1200">
                <a:solidFill>
                  <a:schemeClr val="tx1"/>
                </a:solidFill>
                <a:latin typeface="+mn-lt"/>
                <a:ea typeface="+mn-ea"/>
                <a:cs typeface="+mn-cs"/>
              </a:defRPr>
            </a:lvl3pPr>
            <a:lvl4pPr marL="404813" indent="-176213"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4pPr>
            <a:lvl5pPr marL="625475" indent="-174625" algn="l" defTabSz="914400" rtl="0" eaLnBrk="1" latinLnBrk="0" hangingPunct="1">
              <a:lnSpc>
                <a:spcPct val="110000"/>
              </a:lnSpc>
              <a:spcBef>
                <a:spcPts val="200"/>
              </a:spcBef>
              <a:buClr>
                <a:schemeClr val="accent4"/>
              </a:buClr>
              <a:buFont typeface="System Font Regular"/>
              <a:buChar char="–"/>
              <a:tabLst/>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Embedding a strong culture of innovation for a future‑ready workforce</a:t>
            </a:r>
          </a:p>
          <a:p>
            <a:r>
              <a:rPr lang="en-GB" sz="1400" b="0"/>
              <a:t>Delivering a Net‑Zero ready energy system requires innovation cultures that are open, collaborative, and capable of adapting at pace. Networks already employ over 26,000 people, including around 1,500 apprentices, and will require a significantly expanded and evolving skills base to meet future challenges. Cultures that value learning, knowledge sharing and continuous improvement ensure that the workforce, current and future, can develop the capabilities needed to turn innovation into scalable, day‑to‑day delivery.</a:t>
            </a:r>
          </a:p>
          <a:p>
            <a:pPr>
              <a:spcBef>
                <a:spcPts val="1200"/>
              </a:spcBef>
            </a:pPr>
            <a:r>
              <a:rPr lang="en-GB" sz="1600"/>
              <a:t>What this means for networks</a:t>
            </a:r>
          </a:p>
          <a:p>
            <a:pPr marL="171450" indent="-171450">
              <a:buClr>
                <a:schemeClr val="accent6"/>
              </a:buClr>
              <a:buFont typeface="Arial" panose="020B0604020202020204" pitchFamily="34" charset="0"/>
              <a:buChar char="•"/>
            </a:pPr>
            <a:r>
              <a:rPr lang="en-GB" sz="1400"/>
              <a:t>Strengthen an organisation‑wide innovation mindset</a:t>
            </a:r>
            <a:r>
              <a:rPr lang="en-GB" sz="1400" b="0"/>
              <a:t>, where learning, experimentation and continuous improvement are embedded in everyday work.</a:t>
            </a:r>
          </a:p>
          <a:p>
            <a:pPr marL="171450" indent="-171450">
              <a:buClr>
                <a:schemeClr val="accent6"/>
              </a:buClr>
              <a:buFont typeface="Arial" panose="020B0604020202020204" pitchFamily="34" charset="0"/>
              <a:buChar char="•"/>
            </a:pPr>
            <a:r>
              <a:rPr lang="en-GB" sz="1400"/>
              <a:t>Support ongoing workforce development</a:t>
            </a:r>
            <a:r>
              <a:rPr lang="en-GB" sz="1400" b="0"/>
              <a:t>, ensuring people have access to opportunities to build the emerging skills needed for increasingly digital, flexible and data‑driven operations.</a:t>
            </a:r>
          </a:p>
          <a:p>
            <a:pPr marL="171450" indent="-171450">
              <a:buClr>
                <a:schemeClr val="accent6"/>
              </a:buClr>
              <a:buFont typeface="Arial" panose="020B0604020202020204" pitchFamily="34" charset="0"/>
              <a:buChar char="•"/>
            </a:pPr>
            <a:r>
              <a:rPr lang="en-GB" sz="1400"/>
              <a:t>Promote open knowledge sharing</a:t>
            </a:r>
            <a:r>
              <a:rPr lang="en-GB" sz="1400" b="0"/>
              <a:t>, enabling insights from projects to be reused, transferred and scaled across teams, companies and sectors.</a:t>
            </a:r>
          </a:p>
          <a:p>
            <a:pPr marL="171450" indent="-171450">
              <a:buClr>
                <a:schemeClr val="accent6"/>
              </a:buClr>
              <a:buFont typeface="Arial" panose="020B0604020202020204" pitchFamily="34" charset="0"/>
              <a:buChar char="•"/>
            </a:pPr>
            <a:r>
              <a:rPr lang="en-GB" sz="1400"/>
              <a:t>Foster broad collaboration</a:t>
            </a:r>
            <a:r>
              <a:rPr lang="en-GB" sz="1400" b="0"/>
              <a:t>, recognising the importance of working with partners, including those in education and training, to ensure the sector can access and grow the talent needed for future innovation. </a:t>
            </a:r>
          </a:p>
          <a:p>
            <a:pPr>
              <a:spcBef>
                <a:spcPts val="1200"/>
              </a:spcBef>
              <a:buClr>
                <a:schemeClr val="accent6"/>
              </a:buClr>
            </a:pPr>
            <a:r>
              <a:rPr lang="en-GB" sz="1600"/>
              <a:t>Challenges</a:t>
            </a:r>
          </a:p>
          <a:p>
            <a:pPr marL="171450" indent="-171450">
              <a:buClr>
                <a:schemeClr val="accent6"/>
              </a:buClr>
              <a:buFont typeface="Arial" panose="020B0604020202020204" pitchFamily="34" charset="0"/>
              <a:buChar char="•"/>
            </a:pPr>
            <a:r>
              <a:rPr lang="en-GB" sz="1400"/>
              <a:t>Ensuring the workforce can keep pace </a:t>
            </a:r>
            <a:r>
              <a:rPr lang="en-GB" sz="1400" b="0"/>
              <a:t>with rapid technological and operational change, while maintaining consistent capability across regions and organisations.</a:t>
            </a:r>
          </a:p>
          <a:p>
            <a:pPr marL="171450" indent="-171450">
              <a:buClr>
                <a:schemeClr val="accent6"/>
              </a:buClr>
              <a:buFont typeface="Arial" panose="020B0604020202020204" pitchFamily="34" charset="0"/>
              <a:buChar char="•"/>
            </a:pPr>
            <a:r>
              <a:rPr lang="en-GB" sz="1400"/>
              <a:t>Avoiding fragmented learning</a:t>
            </a:r>
            <a:r>
              <a:rPr lang="en-GB" sz="1400" b="0"/>
              <a:t>, where insights remain siloed and innovations struggle to scale without shared frameworks, language or expectations.</a:t>
            </a:r>
            <a:endParaRPr lang="en-GB" sz="1100" b="0">
              <a:solidFill>
                <a:schemeClr val="tx1"/>
              </a:solidFill>
            </a:endParaRPr>
          </a:p>
        </p:txBody>
      </p:sp>
      <p:grpSp>
        <p:nvGrpSpPr>
          <p:cNvPr id="71" name="Engineer9" descr="{&quot;Key&quot;:&quot;POWER_USER_SHAPE_ICON&quot;,&quot;Value&quot;:&quot;POWER_USER_SHAPE_ICON_STYLE_1&quot;}">
            <a:extLst>
              <a:ext uri="{FF2B5EF4-FFF2-40B4-BE49-F238E27FC236}">
                <a16:creationId xmlns:a16="http://schemas.microsoft.com/office/drawing/2014/main" id="{255BF841-DFE0-C3BD-326C-EAD6AABD3268}"/>
              </a:ext>
            </a:extLst>
          </p:cNvPr>
          <p:cNvGrpSpPr>
            <a:grpSpLocks noChangeAspect="1"/>
          </p:cNvGrpSpPr>
          <p:nvPr/>
        </p:nvGrpSpPr>
        <p:grpSpPr>
          <a:xfrm>
            <a:off x="423453" y="330200"/>
            <a:ext cx="684000" cy="954415"/>
            <a:chOff x="4278313" y="5818188"/>
            <a:chExt cx="204788" cy="285750"/>
          </a:xfrm>
          <a:solidFill>
            <a:schemeClr val="bg1"/>
          </a:solidFill>
        </p:grpSpPr>
        <p:sp>
          <p:nvSpPr>
            <p:cNvPr id="72" name="Freeform 465">
              <a:extLst>
                <a:ext uri="{FF2B5EF4-FFF2-40B4-BE49-F238E27FC236}">
                  <a16:creationId xmlns:a16="http://schemas.microsoft.com/office/drawing/2014/main" id="{C40BBBD5-07CB-CFCA-6ED7-1D725E8A2321}"/>
                </a:ext>
              </a:extLst>
            </p:cNvPr>
            <p:cNvSpPr>
              <a:spLocks/>
            </p:cNvSpPr>
            <p:nvPr/>
          </p:nvSpPr>
          <p:spPr bwMode="auto">
            <a:xfrm>
              <a:off x="4357688" y="5976938"/>
              <a:ext cx="44450" cy="12700"/>
            </a:xfrm>
            <a:custGeom>
              <a:avLst/>
              <a:gdLst>
                <a:gd name="T0" fmla="*/ 188 w 218"/>
                <a:gd name="T1" fmla="*/ 0 h 61"/>
                <a:gd name="T2" fmla="*/ 195 w 218"/>
                <a:gd name="T3" fmla="*/ 4 h 61"/>
                <a:gd name="T4" fmla="*/ 188 w 218"/>
                <a:gd name="T5" fmla="*/ 0 h 61"/>
                <a:gd name="T6" fmla="*/ 188 w 218"/>
                <a:gd name="T7" fmla="*/ 0 h 61"/>
                <a:gd name="T8" fmla="*/ 195 w 218"/>
                <a:gd name="T9" fmla="*/ 4 h 61"/>
                <a:gd name="T10" fmla="*/ 188 w 218"/>
                <a:gd name="T11" fmla="*/ 0 h 61"/>
                <a:gd name="T12" fmla="*/ 173 w 218"/>
                <a:gd name="T13" fmla="*/ 13 h 61"/>
                <a:gd name="T14" fmla="*/ 109 w 218"/>
                <a:gd name="T15" fmla="*/ 28 h 61"/>
                <a:gd name="T16" fmla="*/ 42 w 218"/>
                <a:gd name="T17" fmla="*/ 12 h 61"/>
                <a:gd name="T18" fmla="*/ 32 w 218"/>
                <a:gd name="T19" fmla="*/ 3 h 61"/>
                <a:gd name="T20" fmla="*/ 30 w 218"/>
                <a:gd name="T21" fmla="*/ 0 h 61"/>
                <a:gd name="T22" fmla="*/ 30 w 218"/>
                <a:gd name="T23" fmla="*/ 0 h 61"/>
                <a:gd name="T24" fmla="*/ 23 w 218"/>
                <a:gd name="T25" fmla="*/ 3 h 61"/>
                <a:gd name="T26" fmla="*/ 30 w 218"/>
                <a:gd name="T27" fmla="*/ 0 h 61"/>
                <a:gd name="T28" fmla="*/ 30 w 218"/>
                <a:gd name="T29" fmla="*/ 0 h 61"/>
                <a:gd name="T30" fmla="*/ 23 w 218"/>
                <a:gd name="T31" fmla="*/ 3 h 61"/>
                <a:gd name="T32" fmla="*/ 30 w 218"/>
                <a:gd name="T33" fmla="*/ 0 h 61"/>
                <a:gd name="T34" fmla="*/ 0 w 218"/>
                <a:gd name="T35" fmla="*/ 14 h 61"/>
                <a:gd name="T36" fmla="*/ 24 w 218"/>
                <a:gd name="T37" fmla="*/ 40 h 61"/>
                <a:gd name="T38" fmla="*/ 109 w 218"/>
                <a:gd name="T39" fmla="*/ 61 h 61"/>
                <a:gd name="T40" fmla="*/ 194 w 218"/>
                <a:gd name="T41" fmla="*/ 40 h 61"/>
                <a:gd name="T42" fmla="*/ 218 w 218"/>
                <a:gd name="T43" fmla="*/ 14 h 61"/>
                <a:gd name="T44" fmla="*/ 188 w 218"/>
                <a:gd name="T4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61">
                  <a:moveTo>
                    <a:pt x="188" y="0"/>
                  </a:moveTo>
                  <a:lnTo>
                    <a:pt x="195" y="4"/>
                  </a:lnTo>
                  <a:lnTo>
                    <a:pt x="188" y="0"/>
                  </a:lnTo>
                  <a:lnTo>
                    <a:pt x="188" y="0"/>
                  </a:lnTo>
                  <a:lnTo>
                    <a:pt x="195" y="4"/>
                  </a:lnTo>
                  <a:lnTo>
                    <a:pt x="188" y="0"/>
                  </a:lnTo>
                  <a:cubicBezTo>
                    <a:pt x="188" y="0"/>
                    <a:pt x="185" y="6"/>
                    <a:pt x="173" y="13"/>
                  </a:cubicBezTo>
                  <a:cubicBezTo>
                    <a:pt x="162" y="20"/>
                    <a:pt x="142" y="28"/>
                    <a:pt x="109" y="28"/>
                  </a:cubicBezTo>
                  <a:cubicBezTo>
                    <a:pt x="73" y="28"/>
                    <a:pt x="53" y="19"/>
                    <a:pt x="42" y="12"/>
                  </a:cubicBezTo>
                  <a:cubicBezTo>
                    <a:pt x="37" y="8"/>
                    <a:pt x="33" y="5"/>
                    <a:pt x="32" y="3"/>
                  </a:cubicBezTo>
                  <a:lnTo>
                    <a:pt x="30" y="0"/>
                  </a:lnTo>
                  <a:lnTo>
                    <a:pt x="30" y="0"/>
                  </a:lnTo>
                  <a:lnTo>
                    <a:pt x="23" y="3"/>
                  </a:lnTo>
                  <a:lnTo>
                    <a:pt x="30" y="0"/>
                  </a:lnTo>
                  <a:lnTo>
                    <a:pt x="30" y="0"/>
                  </a:lnTo>
                  <a:lnTo>
                    <a:pt x="23" y="3"/>
                  </a:lnTo>
                  <a:lnTo>
                    <a:pt x="30" y="0"/>
                  </a:lnTo>
                  <a:lnTo>
                    <a:pt x="0" y="14"/>
                  </a:lnTo>
                  <a:cubicBezTo>
                    <a:pt x="0" y="16"/>
                    <a:pt x="7" y="28"/>
                    <a:pt x="24" y="40"/>
                  </a:cubicBezTo>
                  <a:cubicBezTo>
                    <a:pt x="41" y="51"/>
                    <a:pt x="68" y="61"/>
                    <a:pt x="109" y="61"/>
                  </a:cubicBezTo>
                  <a:cubicBezTo>
                    <a:pt x="150" y="61"/>
                    <a:pt x="177" y="51"/>
                    <a:pt x="194" y="40"/>
                  </a:cubicBezTo>
                  <a:cubicBezTo>
                    <a:pt x="211" y="28"/>
                    <a:pt x="217" y="16"/>
                    <a:pt x="218" y="14"/>
                  </a:cubicBezTo>
                  <a:lnTo>
                    <a:pt x="18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3" name="Freeform 466">
              <a:extLst>
                <a:ext uri="{FF2B5EF4-FFF2-40B4-BE49-F238E27FC236}">
                  <a16:creationId xmlns:a16="http://schemas.microsoft.com/office/drawing/2014/main" id="{65F8A184-485D-E128-4C68-C989BBA151F5}"/>
                </a:ext>
              </a:extLst>
            </p:cNvPr>
            <p:cNvSpPr>
              <a:spLocks/>
            </p:cNvSpPr>
            <p:nvPr/>
          </p:nvSpPr>
          <p:spPr bwMode="auto">
            <a:xfrm>
              <a:off x="4278313" y="5999163"/>
              <a:ext cx="204788" cy="104775"/>
            </a:xfrm>
            <a:custGeom>
              <a:avLst/>
              <a:gdLst>
                <a:gd name="T0" fmla="*/ 978 w 994"/>
                <a:gd name="T1" fmla="*/ 385 h 506"/>
                <a:gd name="T2" fmla="*/ 961 w 994"/>
                <a:gd name="T3" fmla="*/ 385 h 506"/>
                <a:gd name="T4" fmla="*/ 961 w 994"/>
                <a:gd name="T5" fmla="*/ 473 h 506"/>
                <a:gd name="T6" fmla="*/ 33 w 994"/>
                <a:gd name="T7" fmla="*/ 473 h 506"/>
                <a:gd name="T8" fmla="*/ 33 w 994"/>
                <a:gd name="T9" fmla="*/ 385 h 506"/>
                <a:gd name="T10" fmla="*/ 116 w 994"/>
                <a:gd name="T11" fmla="*/ 263 h 506"/>
                <a:gd name="T12" fmla="*/ 394 w 994"/>
                <a:gd name="T13" fmla="*/ 153 h 506"/>
                <a:gd name="T14" fmla="*/ 394 w 994"/>
                <a:gd name="T15" fmla="*/ 27 h 506"/>
                <a:gd name="T16" fmla="*/ 378 w 994"/>
                <a:gd name="T17" fmla="*/ 27 h 506"/>
                <a:gd name="T18" fmla="*/ 370 w 994"/>
                <a:gd name="T19" fmla="*/ 42 h 506"/>
                <a:gd name="T20" fmla="*/ 497 w 994"/>
                <a:gd name="T21" fmla="*/ 70 h 506"/>
                <a:gd name="T22" fmla="*/ 623 w 994"/>
                <a:gd name="T23" fmla="*/ 42 h 506"/>
                <a:gd name="T24" fmla="*/ 616 w 994"/>
                <a:gd name="T25" fmla="*/ 27 h 506"/>
                <a:gd name="T26" fmla="*/ 599 w 994"/>
                <a:gd name="T27" fmla="*/ 27 h 506"/>
                <a:gd name="T28" fmla="*/ 599 w 994"/>
                <a:gd name="T29" fmla="*/ 153 h 506"/>
                <a:gd name="T30" fmla="*/ 878 w 994"/>
                <a:gd name="T31" fmla="*/ 263 h 506"/>
                <a:gd name="T32" fmla="*/ 961 w 994"/>
                <a:gd name="T33" fmla="*/ 385 h 506"/>
                <a:gd name="T34" fmla="*/ 978 w 994"/>
                <a:gd name="T35" fmla="*/ 385 h 506"/>
                <a:gd name="T36" fmla="*/ 994 w 994"/>
                <a:gd name="T37" fmla="*/ 385 h 506"/>
                <a:gd name="T38" fmla="*/ 890 w 994"/>
                <a:gd name="T39" fmla="*/ 232 h 506"/>
                <a:gd name="T40" fmla="*/ 633 w 994"/>
                <a:gd name="T41" fmla="*/ 130 h 506"/>
                <a:gd name="T42" fmla="*/ 633 w 994"/>
                <a:gd name="T43" fmla="*/ 0 h 506"/>
                <a:gd name="T44" fmla="*/ 609 w 994"/>
                <a:gd name="T45" fmla="*/ 12 h 506"/>
                <a:gd name="T46" fmla="*/ 497 w 994"/>
                <a:gd name="T47" fmla="*/ 36 h 506"/>
                <a:gd name="T48" fmla="*/ 385 w 994"/>
                <a:gd name="T49" fmla="*/ 12 h 506"/>
                <a:gd name="T50" fmla="*/ 361 w 994"/>
                <a:gd name="T51" fmla="*/ 0 h 506"/>
                <a:gd name="T52" fmla="*/ 361 w 994"/>
                <a:gd name="T53" fmla="*/ 130 h 506"/>
                <a:gd name="T54" fmla="*/ 104 w 994"/>
                <a:gd name="T55" fmla="*/ 232 h 506"/>
                <a:gd name="T56" fmla="*/ 0 w 994"/>
                <a:gd name="T57" fmla="*/ 385 h 506"/>
                <a:gd name="T58" fmla="*/ 0 w 994"/>
                <a:gd name="T59" fmla="*/ 506 h 506"/>
                <a:gd name="T60" fmla="*/ 994 w 994"/>
                <a:gd name="T61" fmla="*/ 506 h 506"/>
                <a:gd name="T62" fmla="*/ 994 w 994"/>
                <a:gd name="T63" fmla="*/ 385 h 506"/>
                <a:gd name="T64" fmla="*/ 978 w 994"/>
                <a:gd name="T65" fmla="*/ 38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506">
                  <a:moveTo>
                    <a:pt x="978" y="385"/>
                  </a:moveTo>
                  <a:lnTo>
                    <a:pt x="961" y="385"/>
                  </a:lnTo>
                  <a:lnTo>
                    <a:pt x="961" y="473"/>
                  </a:lnTo>
                  <a:lnTo>
                    <a:pt x="33" y="473"/>
                  </a:lnTo>
                  <a:lnTo>
                    <a:pt x="33" y="385"/>
                  </a:lnTo>
                  <a:cubicBezTo>
                    <a:pt x="33" y="331"/>
                    <a:pt x="66" y="283"/>
                    <a:pt x="116" y="263"/>
                  </a:cubicBezTo>
                  <a:lnTo>
                    <a:pt x="394" y="153"/>
                  </a:lnTo>
                  <a:lnTo>
                    <a:pt x="394" y="27"/>
                  </a:lnTo>
                  <a:lnTo>
                    <a:pt x="378" y="27"/>
                  </a:lnTo>
                  <a:lnTo>
                    <a:pt x="370" y="42"/>
                  </a:lnTo>
                  <a:cubicBezTo>
                    <a:pt x="405" y="59"/>
                    <a:pt x="447" y="70"/>
                    <a:pt x="497" y="70"/>
                  </a:cubicBezTo>
                  <a:cubicBezTo>
                    <a:pt x="546" y="70"/>
                    <a:pt x="588" y="59"/>
                    <a:pt x="623" y="42"/>
                  </a:cubicBezTo>
                  <a:lnTo>
                    <a:pt x="616" y="27"/>
                  </a:lnTo>
                  <a:lnTo>
                    <a:pt x="599" y="27"/>
                  </a:lnTo>
                  <a:lnTo>
                    <a:pt x="599" y="153"/>
                  </a:lnTo>
                  <a:lnTo>
                    <a:pt x="878" y="263"/>
                  </a:lnTo>
                  <a:cubicBezTo>
                    <a:pt x="928" y="283"/>
                    <a:pt x="961" y="331"/>
                    <a:pt x="961" y="385"/>
                  </a:cubicBezTo>
                  <a:lnTo>
                    <a:pt x="978" y="385"/>
                  </a:lnTo>
                  <a:lnTo>
                    <a:pt x="994" y="385"/>
                  </a:lnTo>
                  <a:cubicBezTo>
                    <a:pt x="994" y="318"/>
                    <a:pt x="953" y="257"/>
                    <a:pt x="890" y="232"/>
                  </a:cubicBezTo>
                  <a:lnTo>
                    <a:pt x="633" y="130"/>
                  </a:lnTo>
                  <a:lnTo>
                    <a:pt x="633" y="0"/>
                  </a:lnTo>
                  <a:lnTo>
                    <a:pt x="609" y="12"/>
                  </a:lnTo>
                  <a:cubicBezTo>
                    <a:pt x="578" y="27"/>
                    <a:pt x="542" y="36"/>
                    <a:pt x="497" y="36"/>
                  </a:cubicBezTo>
                  <a:cubicBezTo>
                    <a:pt x="452" y="36"/>
                    <a:pt x="415" y="27"/>
                    <a:pt x="385" y="12"/>
                  </a:cubicBezTo>
                  <a:lnTo>
                    <a:pt x="361" y="0"/>
                  </a:lnTo>
                  <a:lnTo>
                    <a:pt x="361" y="130"/>
                  </a:lnTo>
                  <a:lnTo>
                    <a:pt x="104" y="232"/>
                  </a:lnTo>
                  <a:cubicBezTo>
                    <a:pt x="41" y="257"/>
                    <a:pt x="0" y="318"/>
                    <a:pt x="0" y="385"/>
                  </a:cubicBezTo>
                  <a:lnTo>
                    <a:pt x="0" y="506"/>
                  </a:lnTo>
                  <a:lnTo>
                    <a:pt x="994" y="506"/>
                  </a:lnTo>
                  <a:lnTo>
                    <a:pt x="994" y="385"/>
                  </a:lnTo>
                  <a:lnTo>
                    <a:pt x="978" y="38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4" name="Rectangle 467">
              <a:extLst>
                <a:ext uri="{FF2B5EF4-FFF2-40B4-BE49-F238E27FC236}">
                  <a16:creationId xmlns:a16="http://schemas.microsoft.com/office/drawing/2014/main" id="{5382078D-5CB1-1AD8-CEAC-BA01D157780F}"/>
                </a:ext>
              </a:extLst>
            </p:cNvPr>
            <p:cNvSpPr>
              <a:spLocks noChangeArrowheads="1"/>
            </p:cNvSpPr>
            <p:nvPr/>
          </p:nvSpPr>
          <p:spPr bwMode="auto">
            <a:xfrm>
              <a:off x="4295776" y="5907088"/>
              <a:ext cx="168275" cy="79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5" name="Freeform 468">
              <a:extLst>
                <a:ext uri="{FF2B5EF4-FFF2-40B4-BE49-F238E27FC236}">
                  <a16:creationId xmlns:a16="http://schemas.microsoft.com/office/drawing/2014/main" id="{3DBF83CF-9225-4216-8802-FF2EA5DE3764}"/>
                </a:ext>
              </a:extLst>
            </p:cNvPr>
            <p:cNvSpPr>
              <a:spLocks/>
            </p:cNvSpPr>
            <p:nvPr/>
          </p:nvSpPr>
          <p:spPr bwMode="auto">
            <a:xfrm>
              <a:off x="4305301" y="5834063"/>
              <a:ext cx="149225" cy="80963"/>
            </a:xfrm>
            <a:custGeom>
              <a:avLst/>
              <a:gdLst>
                <a:gd name="T0" fmla="*/ 507 w 730"/>
                <a:gd name="T1" fmla="*/ 290 h 387"/>
                <a:gd name="T2" fmla="*/ 507 w 730"/>
                <a:gd name="T3" fmla="*/ 25 h 387"/>
                <a:gd name="T4" fmla="*/ 490 w 730"/>
                <a:gd name="T5" fmla="*/ 25 h 387"/>
                <a:gd name="T6" fmla="*/ 484 w 730"/>
                <a:gd name="T7" fmla="*/ 40 h 387"/>
                <a:gd name="T8" fmla="*/ 697 w 730"/>
                <a:gd name="T9" fmla="*/ 370 h 387"/>
                <a:gd name="T10" fmla="*/ 713 w 730"/>
                <a:gd name="T11" fmla="*/ 370 h 387"/>
                <a:gd name="T12" fmla="*/ 713 w 730"/>
                <a:gd name="T13" fmla="*/ 354 h 387"/>
                <a:gd name="T14" fmla="*/ 17 w 730"/>
                <a:gd name="T15" fmla="*/ 354 h 387"/>
                <a:gd name="T16" fmla="*/ 17 w 730"/>
                <a:gd name="T17" fmla="*/ 370 h 387"/>
                <a:gd name="T18" fmla="*/ 33 w 730"/>
                <a:gd name="T19" fmla="*/ 370 h 387"/>
                <a:gd name="T20" fmla="*/ 246 w 730"/>
                <a:gd name="T21" fmla="*/ 40 h 387"/>
                <a:gd name="T22" fmla="*/ 240 w 730"/>
                <a:gd name="T23" fmla="*/ 25 h 387"/>
                <a:gd name="T24" fmla="*/ 223 w 730"/>
                <a:gd name="T25" fmla="*/ 25 h 387"/>
                <a:gd name="T26" fmla="*/ 223 w 730"/>
                <a:gd name="T27" fmla="*/ 290 h 387"/>
                <a:gd name="T28" fmla="*/ 256 w 730"/>
                <a:gd name="T29" fmla="*/ 290 h 387"/>
                <a:gd name="T30" fmla="*/ 256 w 730"/>
                <a:gd name="T31" fmla="*/ 0 h 387"/>
                <a:gd name="T32" fmla="*/ 233 w 730"/>
                <a:gd name="T33" fmla="*/ 10 h 387"/>
                <a:gd name="T34" fmla="*/ 0 w 730"/>
                <a:gd name="T35" fmla="*/ 370 h 387"/>
                <a:gd name="T36" fmla="*/ 0 w 730"/>
                <a:gd name="T37" fmla="*/ 387 h 387"/>
                <a:gd name="T38" fmla="*/ 730 w 730"/>
                <a:gd name="T39" fmla="*/ 387 h 387"/>
                <a:gd name="T40" fmla="*/ 730 w 730"/>
                <a:gd name="T41" fmla="*/ 370 h 387"/>
                <a:gd name="T42" fmla="*/ 496 w 730"/>
                <a:gd name="T43" fmla="*/ 10 h 387"/>
                <a:gd name="T44" fmla="*/ 473 w 730"/>
                <a:gd name="T45" fmla="*/ 0 h 387"/>
                <a:gd name="T46" fmla="*/ 473 w 730"/>
                <a:gd name="T47" fmla="*/ 290 h 387"/>
                <a:gd name="T48" fmla="*/ 507 w 730"/>
                <a:gd name="T49" fmla="*/ 29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0" h="387">
                  <a:moveTo>
                    <a:pt x="507" y="290"/>
                  </a:moveTo>
                  <a:lnTo>
                    <a:pt x="507" y="25"/>
                  </a:lnTo>
                  <a:lnTo>
                    <a:pt x="490" y="25"/>
                  </a:lnTo>
                  <a:lnTo>
                    <a:pt x="484" y="40"/>
                  </a:lnTo>
                  <a:cubicBezTo>
                    <a:pt x="608" y="91"/>
                    <a:pt x="697" y="219"/>
                    <a:pt x="697" y="370"/>
                  </a:cubicBezTo>
                  <a:lnTo>
                    <a:pt x="713" y="370"/>
                  </a:lnTo>
                  <a:lnTo>
                    <a:pt x="713" y="354"/>
                  </a:lnTo>
                  <a:lnTo>
                    <a:pt x="17" y="354"/>
                  </a:lnTo>
                  <a:lnTo>
                    <a:pt x="17" y="370"/>
                  </a:lnTo>
                  <a:lnTo>
                    <a:pt x="33" y="370"/>
                  </a:lnTo>
                  <a:cubicBezTo>
                    <a:pt x="33" y="219"/>
                    <a:pt x="122" y="91"/>
                    <a:pt x="246" y="40"/>
                  </a:cubicBezTo>
                  <a:lnTo>
                    <a:pt x="240" y="25"/>
                  </a:lnTo>
                  <a:lnTo>
                    <a:pt x="223" y="25"/>
                  </a:lnTo>
                  <a:lnTo>
                    <a:pt x="223" y="290"/>
                  </a:lnTo>
                  <a:lnTo>
                    <a:pt x="256" y="290"/>
                  </a:lnTo>
                  <a:lnTo>
                    <a:pt x="256" y="0"/>
                  </a:lnTo>
                  <a:lnTo>
                    <a:pt x="233" y="10"/>
                  </a:lnTo>
                  <a:cubicBezTo>
                    <a:pt x="96" y="66"/>
                    <a:pt x="0" y="206"/>
                    <a:pt x="0" y="370"/>
                  </a:cubicBezTo>
                  <a:lnTo>
                    <a:pt x="0" y="387"/>
                  </a:lnTo>
                  <a:lnTo>
                    <a:pt x="730" y="387"/>
                  </a:lnTo>
                  <a:lnTo>
                    <a:pt x="730" y="370"/>
                  </a:lnTo>
                  <a:cubicBezTo>
                    <a:pt x="730" y="206"/>
                    <a:pt x="634" y="66"/>
                    <a:pt x="496" y="10"/>
                  </a:cubicBezTo>
                  <a:lnTo>
                    <a:pt x="473" y="0"/>
                  </a:lnTo>
                  <a:lnTo>
                    <a:pt x="473" y="290"/>
                  </a:lnTo>
                  <a:lnTo>
                    <a:pt x="507" y="29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6" name="Freeform 469">
              <a:extLst>
                <a:ext uri="{FF2B5EF4-FFF2-40B4-BE49-F238E27FC236}">
                  <a16:creationId xmlns:a16="http://schemas.microsoft.com/office/drawing/2014/main" id="{2C9C2898-1820-37A3-1CB0-5CF4456A378E}"/>
                </a:ext>
              </a:extLst>
            </p:cNvPr>
            <p:cNvSpPr>
              <a:spLocks/>
            </p:cNvSpPr>
            <p:nvPr/>
          </p:nvSpPr>
          <p:spPr bwMode="auto">
            <a:xfrm>
              <a:off x="4351338" y="5818188"/>
              <a:ext cx="58738" cy="76200"/>
            </a:xfrm>
            <a:custGeom>
              <a:avLst/>
              <a:gdLst>
                <a:gd name="T0" fmla="*/ 33 w 284"/>
                <a:gd name="T1" fmla="*/ 367 h 367"/>
                <a:gd name="T2" fmla="*/ 33 w 284"/>
                <a:gd name="T3" fmla="*/ 35 h 367"/>
                <a:gd name="T4" fmla="*/ 17 w 284"/>
                <a:gd name="T5" fmla="*/ 35 h 367"/>
                <a:gd name="T6" fmla="*/ 22 w 284"/>
                <a:gd name="T7" fmla="*/ 51 h 367"/>
                <a:gd name="T8" fmla="*/ 142 w 284"/>
                <a:gd name="T9" fmla="*/ 33 h 367"/>
                <a:gd name="T10" fmla="*/ 262 w 284"/>
                <a:gd name="T11" fmla="*/ 51 h 367"/>
                <a:gd name="T12" fmla="*/ 267 w 284"/>
                <a:gd name="T13" fmla="*/ 35 h 367"/>
                <a:gd name="T14" fmla="*/ 250 w 284"/>
                <a:gd name="T15" fmla="*/ 35 h 367"/>
                <a:gd name="T16" fmla="*/ 250 w 284"/>
                <a:gd name="T17" fmla="*/ 367 h 367"/>
                <a:gd name="T18" fmla="*/ 284 w 284"/>
                <a:gd name="T19" fmla="*/ 367 h 367"/>
                <a:gd name="T20" fmla="*/ 284 w 284"/>
                <a:gd name="T21" fmla="*/ 23 h 367"/>
                <a:gd name="T22" fmla="*/ 272 w 284"/>
                <a:gd name="T23" fmla="*/ 19 h 367"/>
                <a:gd name="T24" fmla="*/ 142 w 284"/>
                <a:gd name="T25" fmla="*/ 0 h 367"/>
                <a:gd name="T26" fmla="*/ 12 w 284"/>
                <a:gd name="T27" fmla="*/ 19 h 367"/>
                <a:gd name="T28" fmla="*/ 0 w 284"/>
                <a:gd name="T29" fmla="*/ 23 h 367"/>
                <a:gd name="T30" fmla="*/ 0 w 284"/>
                <a:gd name="T31" fmla="*/ 367 h 367"/>
                <a:gd name="T32" fmla="*/ 33 w 284"/>
                <a:gd name="T33"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367">
                  <a:moveTo>
                    <a:pt x="33" y="367"/>
                  </a:moveTo>
                  <a:lnTo>
                    <a:pt x="33" y="35"/>
                  </a:lnTo>
                  <a:lnTo>
                    <a:pt x="17" y="35"/>
                  </a:lnTo>
                  <a:lnTo>
                    <a:pt x="22" y="51"/>
                  </a:lnTo>
                  <a:cubicBezTo>
                    <a:pt x="60" y="40"/>
                    <a:pt x="100" y="33"/>
                    <a:pt x="142" y="33"/>
                  </a:cubicBezTo>
                  <a:cubicBezTo>
                    <a:pt x="184" y="33"/>
                    <a:pt x="224" y="40"/>
                    <a:pt x="262" y="51"/>
                  </a:cubicBezTo>
                  <a:lnTo>
                    <a:pt x="267" y="35"/>
                  </a:lnTo>
                  <a:lnTo>
                    <a:pt x="250" y="35"/>
                  </a:lnTo>
                  <a:lnTo>
                    <a:pt x="250" y="367"/>
                  </a:lnTo>
                  <a:lnTo>
                    <a:pt x="284" y="367"/>
                  </a:lnTo>
                  <a:lnTo>
                    <a:pt x="284" y="23"/>
                  </a:lnTo>
                  <a:lnTo>
                    <a:pt x="272" y="19"/>
                  </a:lnTo>
                  <a:cubicBezTo>
                    <a:pt x="231" y="7"/>
                    <a:pt x="187" y="0"/>
                    <a:pt x="142" y="0"/>
                  </a:cubicBezTo>
                  <a:cubicBezTo>
                    <a:pt x="97" y="0"/>
                    <a:pt x="53" y="7"/>
                    <a:pt x="12" y="19"/>
                  </a:cubicBezTo>
                  <a:lnTo>
                    <a:pt x="0" y="23"/>
                  </a:lnTo>
                  <a:lnTo>
                    <a:pt x="0" y="367"/>
                  </a:lnTo>
                  <a:lnTo>
                    <a:pt x="33" y="36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7" name="Freeform 470">
              <a:extLst>
                <a:ext uri="{FF2B5EF4-FFF2-40B4-BE49-F238E27FC236}">
                  <a16:creationId xmlns:a16="http://schemas.microsoft.com/office/drawing/2014/main" id="{B9EFD43D-606A-5604-87DB-954DE3A89230}"/>
                </a:ext>
              </a:extLst>
            </p:cNvPr>
            <p:cNvSpPr>
              <a:spLocks/>
            </p:cNvSpPr>
            <p:nvPr/>
          </p:nvSpPr>
          <p:spPr bwMode="auto">
            <a:xfrm>
              <a:off x="4316413" y="5853113"/>
              <a:ext cx="25400" cy="39688"/>
            </a:xfrm>
            <a:custGeom>
              <a:avLst/>
              <a:gdLst>
                <a:gd name="T0" fmla="*/ 66 w 129"/>
                <a:gd name="T1" fmla="*/ 9 h 194"/>
                <a:gd name="T2" fmla="*/ 67 w 129"/>
                <a:gd name="T3" fmla="*/ 13 h 194"/>
                <a:gd name="T4" fmla="*/ 94 w 129"/>
                <a:gd name="T5" fmla="*/ 164 h 194"/>
                <a:gd name="T6" fmla="*/ 111 w 129"/>
                <a:gd name="T7" fmla="*/ 163 h 194"/>
                <a:gd name="T8" fmla="*/ 119 w 129"/>
                <a:gd name="T9" fmla="*/ 149 h 194"/>
                <a:gd name="T10" fmla="*/ 17 w 129"/>
                <a:gd name="T11" fmla="*/ 87 h 194"/>
                <a:gd name="T12" fmla="*/ 0 w 129"/>
                <a:gd name="T13" fmla="*/ 116 h 194"/>
                <a:gd name="T14" fmla="*/ 129 w 129"/>
                <a:gd name="T15" fmla="*/ 194 h 194"/>
                <a:gd name="T16" fmla="*/ 127 w 129"/>
                <a:gd name="T17" fmla="*/ 162 h 194"/>
                <a:gd name="T18" fmla="*/ 98 w 129"/>
                <a:gd name="T19" fmla="*/ 0 h 194"/>
                <a:gd name="T20" fmla="*/ 66 w 129"/>
                <a:gd name="T21" fmla="*/ 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94">
                  <a:moveTo>
                    <a:pt x="66" y="9"/>
                  </a:moveTo>
                  <a:cubicBezTo>
                    <a:pt x="66" y="9"/>
                    <a:pt x="66" y="10"/>
                    <a:pt x="67" y="13"/>
                  </a:cubicBezTo>
                  <a:cubicBezTo>
                    <a:pt x="71" y="29"/>
                    <a:pt x="89" y="98"/>
                    <a:pt x="94" y="164"/>
                  </a:cubicBezTo>
                  <a:lnTo>
                    <a:pt x="111" y="163"/>
                  </a:lnTo>
                  <a:lnTo>
                    <a:pt x="119" y="149"/>
                  </a:lnTo>
                  <a:lnTo>
                    <a:pt x="17" y="87"/>
                  </a:lnTo>
                  <a:lnTo>
                    <a:pt x="0" y="116"/>
                  </a:lnTo>
                  <a:lnTo>
                    <a:pt x="129" y="194"/>
                  </a:lnTo>
                  <a:lnTo>
                    <a:pt x="127" y="162"/>
                  </a:lnTo>
                  <a:cubicBezTo>
                    <a:pt x="122" y="81"/>
                    <a:pt x="98" y="1"/>
                    <a:pt x="98" y="0"/>
                  </a:cubicBezTo>
                  <a:lnTo>
                    <a:pt x="66"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8" name="Freeform 471">
              <a:extLst>
                <a:ext uri="{FF2B5EF4-FFF2-40B4-BE49-F238E27FC236}">
                  <a16:creationId xmlns:a16="http://schemas.microsoft.com/office/drawing/2014/main" id="{23D1CB56-9BA0-A364-5D9B-0A35AC279A83}"/>
                </a:ext>
              </a:extLst>
            </p:cNvPr>
            <p:cNvSpPr>
              <a:spLocks/>
            </p:cNvSpPr>
            <p:nvPr/>
          </p:nvSpPr>
          <p:spPr bwMode="auto">
            <a:xfrm>
              <a:off x="4418013" y="5853113"/>
              <a:ext cx="26988" cy="39688"/>
            </a:xfrm>
            <a:custGeom>
              <a:avLst/>
              <a:gdLst>
                <a:gd name="T0" fmla="*/ 31 w 129"/>
                <a:gd name="T1" fmla="*/ 0 h 194"/>
                <a:gd name="T2" fmla="*/ 2 w 129"/>
                <a:gd name="T3" fmla="*/ 162 h 194"/>
                <a:gd name="T4" fmla="*/ 0 w 129"/>
                <a:gd name="T5" fmla="*/ 194 h 194"/>
                <a:gd name="T6" fmla="*/ 129 w 129"/>
                <a:gd name="T7" fmla="*/ 116 h 194"/>
                <a:gd name="T8" fmla="*/ 112 w 129"/>
                <a:gd name="T9" fmla="*/ 87 h 194"/>
                <a:gd name="T10" fmla="*/ 10 w 129"/>
                <a:gd name="T11" fmla="*/ 149 h 194"/>
                <a:gd name="T12" fmla="*/ 18 w 129"/>
                <a:gd name="T13" fmla="*/ 163 h 194"/>
                <a:gd name="T14" fmla="*/ 35 w 129"/>
                <a:gd name="T15" fmla="*/ 164 h 194"/>
                <a:gd name="T16" fmla="*/ 51 w 129"/>
                <a:gd name="T17" fmla="*/ 58 h 194"/>
                <a:gd name="T18" fmla="*/ 60 w 129"/>
                <a:gd name="T19" fmla="*/ 23 h 194"/>
                <a:gd name="T20" fmla="*/ 62 w 129"/>
                <a:gd name="T21" fmla="*/ 13 h 194"/>
                <a:gd name="T22" fmla="*/ 63 w 129"/>
                <a:gd name="T23" fmla="*/ 9 h 194"/>
                <a:gd name="T24" fmla="*/ 31 w 129"/>
                <a:gd name="T2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94">
                  <a:moveTo>
                    <a:pt x="31" y="0"/>
                  </a:moveTo>
                  <a:cubicBezTo>
                    <a:pt x="31" y="1"/>
                    <a:pt x="7" y="81"/>
                    <a:pt x="2" y="162"/>
                  </a:cubicBezTo>
                  <a:lnTo>
                    <a:pt x="0" y="194"/>
                  </a:lnTo>
                  <a:lnTo>
                    <a:pt x="129" y="116"/>
                  </a:lnTo>
                  <a:lnTo>
                    <a:pt x="112" y="87"/>
                  </a:lnTo>
                  <a:lnTo>
                    <a:pt x="10" y="149"/>
                  </a:lnTo>
                  <a:lnTo>
                    <a:pt x="18" y="163"/>
                  </a:lnTo>
                  <a:lnTo>
                    <a:pt x="35" y="164"/>
                  </a:lnTo>
                  <a:cubicBezTo>
                    <a:pt x="38" y="126"/>
                    <a:pt x="45" y="87"/>
                    <a:pt x="51" y="58"/>
                  </a:cubicBezTo>
                  <a:cubicBezTo>
                    <a:pt x="54" y="43"/>
                    <a:pt x="57" y="31"/>
                    <a:pt x="60" y="23"/>
                  </a:cubicBezTo>
                  <a:cubicBezTo>
                    <a:pt x="61" y="18"/>
                    <a:pt x="62" y="15"/>
                    <a:pt x="62" y="13"/>
                  </a:cubicBezTo>
                  <a:cubicBezTo>
                    <a:pt x="63" y="10"/>
                    <a:pt x="63" y="9"/>
                    <a:pt x="63" y="9"/>
                  </a:cubicBezTo>
                  <a:lnTo>
                    <a:pt x="31"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9" name="Freeform 472">
              <a:extLst>
                <a:ext uri="{FF2B5EF4-FFF2-40B4-BE49-F238E27FC236}">
                  <a16:creationId xmlns:a16="http://schemas.microsoft.com/office/drawing/2014/main" id="{31625B57-603D-879E-46E0-6D3F6CEDA3E2}"/>
                </a:ext>
              </a:extLst>
            </p:cNvPr>
            <p:cNvSpPr>
              <a:spLocks/>
            </p:cNvSpPr>
            <p:nvPr/>
          </p:nvSpPr>
          <p:spPr bwMode="auto">
            <a:xfrm>
              <a:off x="4306888" y="5907088"/>
              <a:ext cx="147638" cy="106363"/>
            </a:xfrm>
            <a:custGeom>
              <a:avLst/>
              <a:gdLst>
                <a:gd name="T0" fmla="*/ 682 w 716"/>
                <a:gd name="T1" fmla="*/ 163 h 517"/>
                <a:gd name="T2" fmla="*/ 640 w 716"/>
                <a:gd name="T3" fmla="*/ 205 h 517"/>
                <a:gd name="T4" fmla="*/ 602 w 716"/>
                <a:gd name="T5" fmla="*/ 194 h 517"/>
                <a:gd name="T6" fmla="*/ 618 w 716"/>
                <a:gd name="T7" fmla="*/ 310 h 517"/>
                <a:gd name="T8" fmla="*/ 602 w 716"/>
                <a:gd name="T9" fmla="*/ 305 h 517"/>
                <a:gd name="T10" fmla="*/ 470 w 716"/>
                <a:gd name="T11" fmla="*/ 459 h 517"/>
                <a:gd name="T12" fmla="*/ 358 w 716"/>
                <a:gd name="T13" fmla="*/ 483 h 517"/>
                <a:gd name="T14" fmla="*/ 246 w 716"/>
                <a:gd name="T15" fmla="*/ 459 h 517"/>
                <a:gd name="T16" fmla="*/ 194 w 716"/>
                <a:gd name="T17" fmla="*/ 425 h 517"/>
                <a:gd name="T18" fmla="*/ 188 w 716"/>
                <a:gd name="T19" fmla="*/ 441 h 517"/>
                <a:gd name="T20" fmla="*/ 132 w 716"/>
                <a:gd name="T21" fmla="*/ 347 h 517"/>
                <a:gd name="T22" fmla="*/ 114 w 716"/>
                <a:gd name="T23" fmla="*/ 308 h 517"/>
                <a:gd name="T24" fmla="*/ 113 w 716"/>
                <a:gd name="T25" fmla="*/ 305 h 517"/>
                <a:gd name="T26" fmla="*/ 97 w 716"/>
                <a:gd name="T27" fmla="*/ 310 h 517"/>
                <a:gd name="T28" fmla="*/ 114 w 716"/>
                <a:gd name="T29" fmla="*/ 194 h 517"/>
                <a:gd name="T30" fmla="*/ 76 w 716"/>
                <a:gd name="T31" fmla="*/ 205 h 517"/>
                <a:gd name="T32" fmla="*/ 33 w 716"/>
                <a:gd name="T33" fmla="*/ 163 h 517"/>
                <a:gd name="T34" fmla="*/ 79 w 716"/>
                <a:gd name="T35" fmla="*/ 121 h 517"/>
                <a:gd name="T36" fmla="*/ 96 w 716"/>
                <a:gd name="T37" fmla="*/ 33 h 517"/>
                <a:gd name="T38" fmla="*/ 620 w 716"/>
                <a:gd name="T39" fmla="*/ 121 h 517"/>
                <a:gd name="T40" fmla="*/ 682 w 716"/>
                <a:gd name="T41" fmla="*/ 163 h 517"/>
                <a:gd name="T42" fmla="*/ 716 w 716"/>
                <a:gd name="T43" fmla="*/ 163 h 517"/>
                <a:gd name="T44" fmla="*/ 637 w 716"/>
                <a:gd name="T45" fmla="*/ 88 h 517"/>
                <a:gd name="T46" fmla="*/ 653 w 716"/>
                <a:gd name="T47" fmla="*/ 104 h 517"/>
                <a:gd name="T48" fmla="*/ 62 w 716"/>
                <a:gd name="T49" fmla="*/ 0 h 517"/>
                <a:gd name="T50" fmla="*/ 79 w 716"/>
                <a:gd name="T51" fmla="*/ 104 h 517"/>
                <a:gd name="T52" fmla="*/ 76 w 716"/>
                <a:gd name="T53" fmla="*/ 88 h 517"/>
                <a:gd name="T54" fmla="*/ 76 w 716"/>
                <a:gd name="T55" fmla="*/ 239 h 517"/>
                <a:gd name="T56" fmla="*/ 97 w 716"/>
                <a:gd name="T57" fmla="*/ 218 h 517"/>
                <a:gd name="T58" fmla="*/ 81 w 716"/>
                <a:gd name="T59" fmla="*/ 312 h 517"/>
                <a:gd name="T60" fmla="*/ 177 w 716"/>
                <a:gd name="T61" fmla="*/ 454 h 517"/>
                <a:gd name="T62" fmla="*/ 188 w 716"/>
                <a:gd name="T63" fmla="*/ 458 h 517"/>
                <a:gd name="T64" fmla="*/ 177 w 716"/>
                <a:gd name="T65" fmla="*/ 454 h 517"/>
                <a:gd name="T66" fmla="*/ 231 w 716"/>
                <a:gd name="T67" fmla="*/ 489 h 517"/>
                <a:gd name="T68" fmla="*/ 484 w 716"/>
                <a:gd name="T69" fmla="*/ 489 h 517"/>
                <a:gd name="T70" fmla="*/ 538 w 716"/>
                <a:gd name="T71" fmla="*/ 454 h 517"/>
                <a:gd name="T72" fmla="*/ 635 w 716"/>
                <a:gd name="T73" fmla="*/ 312 h 517"/>
                <a:gd name="T74" fmla="*/ 618 w 716"/>
                <a:gd name="T75" fmla="*/ 218 h 517"/>
                <a:gd name="T76" fmla="*/ 640 w 716"/>
                <a:gd name="T77" fmla="*/ 239 h 517"/>
                <a:gd name="T78" fmla="*/ 699 w 716"/>
                <a:gd name="T79" fmla="*/ 163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517">
                  <a:moveTo>
                    <a:pt x="699" y="163"/>
                  </a:moveTo>
                  <a:lnTo>
                    <a:pt x="682" y="163"/>
                  </a:lnTo>
                  <a:cubicBezTo>
                    <a:pt x="682" y="175"/>
                    <a:pt x="678" y="185"/>
                    <a:pt x="670" y="193"/>
                  </a:cubicBezTo>
                  <a:cubicBezTo>
                    <a:pt x="662" y="201"/>
                    <a:pt x="652" y="205"/>
                    <a:pt x="640" y="205"/>
                  </a:cubicBezTo>
                  <a:cubicBezTo>
                    <a:pt x="635" y="205"/>
                    <a:pt x="630" y="204"/>
                    <a:pt x="624" y="202"/>
                  </a:cubicBezTo>
                  <a:lnTo>
                    <a:pt x="602" y="194"/>
                  </a:lnTo>
                  <a:lnTo>
                    <a:pt x="602" y="310"/>
                  </a:lnTo>
                  <a:lnTo>
                    <a:pt x="618" y="310"/>
                  </a:lnTo>
                  <a:lnTo>
                    <a:pt x="602" y="305"/>
                  </a:lnTo>
                  <a:lnTo>
                    <a:pt x="602" y="305"/>
                  </a:lnTo>
                  <a:cubicBezTo>
                    <a:pt x="602" y="308"/>
                    <a:pt x="579" y="378"/>
                    <a:pt x="517" y="429"/>
                  </a:cubicBezTo>
                  <a:cubicBezTo>
                    <a:pt x="503" y="440"/>
                    <a:pt x="488" y="450"/>
                    <a:pt x="470" y="459"/>
                  </a:cubicBezTo>
                  <a:lnTo>
                    <a:pt x="470" y="459"/>
                  </a:lnTo>
                  <a:cubicBezTo>
                    <a:pt x="439" y="474"/>
                    <a:pt x="403" y="483"/>
                    <a:pt x="358" y="483"/>
                  </a:cubicBezTo>
                  <a:cubicBezTo>
                    <a:pt x="313" y="483"/>
                    <a:pt x="276" y="474"/>
                    <a:pt x="246" y="459"/>
                  </a:cubicBezTo>
                  <a:lnTo>
                    <a:pt x="246" y="459"/>
                  </a:lnTo>
                  <a:cubicBezTo>
                    <a:pt x="228" y="450"/>
                    <a:pt x="212" y="440"/>
                    <a:pt x="199" y="429"/>
                  </a:cubicBezTo>
                  <a:lnTo>
                    <a:pt x="194" y="425"/>
                  </a:lnTo>
                  <a:lnTo>
                    <a:pt x="188" y="425"/>
                  </a:lnTo>
                  <a:lnTo>
                    <a:pt x="188" y="441"/>
                  </a:lnTo>
                  <a:lnTo>
                    <a:pt x="199" y="429"/>
                  </a:lnTo>
                  <a:cubicBezTo>
                    <a:pt x="167" y="402"/>
                    <a:pt x="145" y="371"/>
                    <a:pt x="132" y="347"/>
                  </a:cubicBezTo>
                  <a:cubicBezTo>
                    <a:pt x="125" y="334"/>
                    <a:pt x="120" y="324"/>
                    <a:pt x="117" y="316"/>
                  </a:cubicBezTo>
                  <a:cubicBezTo>
                    <a:pt x="116" y="312"/>
                    <a:pt x="115" y="310"/>
                    <a:pt x="114" y="308"/>
                  </a:cubicBezTo>
                  <a:lnTo>
                    <a:pt x="114" y="305"/>
                  </a:lnTo>
                  <a:lnTo>
                    <a:pt x="113" y="305"/>
                  </a:lnTo>
                  <a:lnTo>
                    <a:pt x="113" y="305"/>
                  </a:lnTo>
                  <a:lnTo>
                    <a:pt x="97" y="310"/>
                  </a:lnTo>
                  <a:lnTo>
                    <a:pt x="114" y="310"/>
                  </a:lnTo>
                  <a:lnTo>
                    <a:pt x="114" y="194"/>
                  </a:lnTo>
                  <a:lnTo>
                    <a:pt x="91" y="202"/>
                  </a:lnTo>
                  <a:cubicBezTo>
                    <a:pt x="86" y="204"/>
                    <a:pt x="81" y="205"/>
                    <a:pt x="76" y="205"/>
                  </a:cubicBezTo>
                  <a:cubicBezTo>
                    <a:pt x="64" y="205"/>
                    <a:pt x="54" y="201"/>
                    <a:pt x="46" y="193"/>
                  </a:cubicBezTo>
                  <a:cubicBezTo>
                    <a:pt x="38" y="185"/>
                    <a:pt x="33" y="175"/>
                    <a:pt x="33" y="163"/>
                  </a:cubicBezTo>
                  <a:cubicBezTo>
                    <a:pt x="33" y="140"/>
                    <a:pt x="52" y="121"/>
                    <a:pt x="76" y="121"/>
                  </a:cubicBezTo>
                  <a:lnTo>
                    <a:pt x="79" y="121"/>
                  </a:lnTo>
                  <a:lnTo>
                    <a:pt x="96" y="121"/>
                  </a:lnTo>
                  <a:lnTo>
                    <a:pt x="96" y="33"/>
                  </a:lnTo>
                  <a:lnTo>
                    <a:pt x="620" y="33"/>
                  </a:lnTo>
                  <a:lnTo>
                    <a:pt x="620" y="121"/>
                  </a:lnTo>
                  <a:lnTo>
                    <a:pt x="640" y="121"/>
                  </a:lnTo>
                  <a:cubicBezTo>
                    <a:pt x="663" y="121"/>
                    <a:pt x="682" y="140"/>
                    <a:pt x="682" y="163"/>
                  </a:cubicBezTo>
                  <a:lnTo>
                    <a:pt x="699" y="163"/>
                  </a:lnTo>
                  <a:lnTo>
                    <a:pt x="716" y="163"/>
                  </a:lnTo>
                  <a:cubicBezTo>
                    <a:pt x="716" y="122"/>
                    <a:pt x="682" y="88"/>
                    <a:pt x="640" y="88"/>
                  </a:cubicBezTo>
                  <a:lnTo>
                    <a:pt x="637" y="88"/>
                  </a:lnTo>
                  <a:lnTo>
                    <a:pt x="637" y="104"/>
                  </a:lnTo>
                  <a:lnTo>
                    <a:pt x="653" y="104"/>
                  </a:lnTo>
                  <a:lnTo>
                    <a:pt x="653" y="0"/>
                  </a:lnTo>
                  <a:lnTo>
                    <a:pt x="62" y="0"/>
                  </a:lnTo>
                  <a:lnTo>
                    <a:pt x="62" y="104"/>
                  </a:lnTo>
                  <a:lnTo>
                    <a:pt x="79" y="104"/>
                  </a:lnTo>
                  <a:lnTo>
                    <a:pt x="79" y="88"/>
                  </a:lnTo>
                  <a:lnTo>
                    <a:pt x="76" y="88"/>
                  </a:lnTo>
                  <a:cubicBezTo>
                    <a:pt x="34" y="88"/>
                    <a:pt x="0" y="122"/>
                    <a:pt x="0" y="163"/>
                  </a:cubicBezTo>
                  <a:cubicBezTo>
                    <a:pt x="0" y="205"/>
                    <a:pt x="34" y="239"/>
                    <a:pt x="76" y="239"/>
                  </a:cubicBezTo>
                  <a:cubicBezTo>
                    <a:pt x="86" y="239"/>
                    <a:pt x="95" y="237"/>
                    <a:pt x="103" y="233"/>
                  </a:cubicBezTo>
                  <a:lnTo>
                    <a:pt x="97" y="218"/>
                  </a:lnTo>
                  <a:lnTo>
                    <a:pt x="81" y="218"/>
                  </a:lnTo>
                  <a:lnTo>
                    <a:pt x="81" y="312"/>
                  </a:lnTo>
                  <a:lnTo>
                    <a:pt x="81" y="314"/>
                  </a:lnTo>
                  <a:cubicBezTo>
                    <a:pt x="82" y="316"/>
                    <a:pt x="105" y="395"/>
                    <a:pt x="177" y="454"/>
                  </a:cubicBezTo>
                  <a:lnTo>
                    <a:pt x="182" y="458"/>
                  </a:lnTo>
                  <a:lnTo>
                    <a:pt x="188" y="458"/>
                  </a:lnTo>
                  <a:lnTo>
                    <a:pt x="188" y="441"/>
                  </a:lnTo>
                  <a:lnTo>
                    <a:pt x="177" y="454"/>
                  </a:lnTo>
                  <a:cubicBezTo>
                    <a:pt x="193" y="467"/>
                    <a:pt x="211" y="479"/>
                    <a:pt x="231" y="489"/>
                  </a:cubicBezTo>
                  <a:lnTo>
                    <a:pt x="231" y="489"/>
                  </a:lnTo>
                  <a:cubicBezTo>
                    <a:pt x="266" y="506"/>
                    <a:pt x="308" y="517"/>
                    <a:pt x="358" y="517"/>
                  </a:cubicBezTo>
                  <a:cubicBezTo>
                    <a:pt x="407" y="517"/>
                    <a:pt x="449" y="506"/>
                    <a:pt x="484" y="489"/>
                  </a:cubicBezTo>
                  <a:lnTo>
                    <a:pt x="484" y="489"/>
                  </a:lnTo>
                  <a:cubicBezTo>
                    <a:pt x="505" y="479"/>
                    <a:pt x="523" y="467"/>
                    <a:pt x="538" y="454"/>
                  </a:cubicBezTo>
                  <a:cubicBezTo>
                    <a:pt x="611" y="395"/>
                    <a:pt x="634" y="316"/>
                    <a:pt x="634" y="314"/>
                  </a:cubicBezTo>
                  <a:lnTo>
                    <a:pt x="635" y="312"/>
                  </a:lnTo>
                  <a:lnTo>
                    <a:pt x="635" y="218"/>
                  </a:lnTo>
                  <a:lnTo>
                    <a:pt x="618" y="218"/>
                  </a:lnTo>
                  <a:lnTo>
                    <a:pt x="612" y="233"/>
                  </a:lnTo>
                  <a:cubicBezTo>
                    <a:pt x="621" y="237"/>
                    <a:pt x="630" y="239"/>
                    <a:pt x="640" y="239"/>
                  </a:cubicBezTo>
                  <a:cubicBezTo>
                    <a:pt x="682" y="239"/>
                    <a:pt x="716" y="205"/>
                    <a:pt x="716" y="163"/>
                  </a:cubicBezTo>
                  <a:lnTo>
                    <a:pt x="699" y="16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 name="Freeform 473">
              <a:extLst>
                <a:ext uri="{FF2B5EF4-FFF2-40B4-BE49-F238E27FC236}">
                  <a16:creationId xmlns:a16="http://schemas.microsoft.com/office/drawing/2014/main" id="{C5066199-FAFE-4643-F474-AA9658BBBED5}"/>
                </a:ext>
              </a:extLst>
            </p:cNvPr>
            <p:cNvSpPr>
              <a:spLocks/>
            </p:cNvSpPr>
            <p:nvPr/>
          </p:nvSpPr>
          <p:spPr bwMode="auto">
            <a:xfrm>
              <a:off x="4335463" y="6034088"/>
              <a:ext cx="47625" cy="66675"/>
            </a:xfrm>
            <a:custGeom>
              <a:avLst/>
              <a:gdLst>
                <a:gd name="T0" fmla="*/ 0 w 234"/>
                <a:gd name="T1" fmla="*/ 17 h 324"/>
                <a:gd name="T2" fmla="*/ 47 w 234"/>
                <a:gd name="T3" fmla="*/ 61 h 324"/>
                <a:gd name="T4" fmla="*/ 217 w 234"/>
                <a:gd name="T5" fmla="*/ 101 h 324"/>
                <a:gd name="T6" fmla="*/ 217 w 234"/>
                <a:gd name="T7" fmla="*/ 84 h 324"/>
                <a:gd name="T8" fmla="*/ 200 w 234"/>
                <a:gd name="T9" fmla="*/ 84 h 324"/>
                <a:gd name="T10" fmla="*/ 200 w 234"/>
                <a:gd name="T11" fmla="*/ 324 h 324"/>
                <a:gd name="T12" fmla="*/ 234 w 234"/>
                <a:gd name="T13" fmla="*/ 324 h 324"/>
                <a:gd name="T14" fmla="*/ 234 w 234"/>
                <a:gd name="T15" fmla="*/ 68 h 324"/>
                <a:gd name="T16" fmla="*/ 217 w 234"/>
                <a:gd name="T17" fmla="*/ 68 h 324"/>
                <a:gd name="T18" fmla="*/ 65 w 234"/>
                <a:gd name="T19" fmla="*/ 32 h 324"/>
                <a:gd name="T20" fmla="*/ 36 w 234"/>
                <a:gd name="T21" fmla="*/ 9 h 324"/>
                <a:gd name="T22" fmla="*/ 30 w 234"/>
                <a:gd name="T23" fmla="*/ 2 h 324"/>
                <a:gd name="T24" fmla="*/ 29 w 234"/>
                <a:gd name="T25" fmla="*/ 1 h 324"/>
                <a:gd name="T26" fmla="*/ 29 w 234"/>
                <a:gd name="T27" fmla="*/ 0 h 324"/>
                <a:gd name="T28" fmla="*/ 23 w 234"/>
                <a:gd name="T29" fmla="*/ 4 h 324"/>
                <a:gd name="T30" fmla="*/ 29 w 234"/>
                <a:gd name="T31" fmla="*/ 0 h 324"/>
                <a:gd name="T32" fmla="*/ 29 w 234"/>
                <a:gd name="T33" fmla="*/ 0 h 324"/>
                <a:gd name="T34" fmla="*/ 23 w 234"/>
                <a:gd name="T35" fmla="*/ 4 h 324"/>
                <a:gd name="T36" fmla="*/ 29 w 234"/>
                <a:gd name="T37" fmla="*/ 0 h 324"/>
                <a:gd name="T38" fmla="*/ 0 w 234"/>
                <a:gd name="T39" fmla="*/ 1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324">
                  <a:moveTo>
                    <a:pt x="0" y="17"/>
                  </a:moveTo>
                  <a:cubicBezTo>
                    <a:pt x="1" y="19"/>
                    <a:pt x="14" y="40"/>
                    <a:pt x="47" y="61"/>
                  </a:cubicBezTo>
                  <a:cubicBezTo>
                    <a:pt x="81" y="81"/>
                    <a:pt x="135" y="101"/>
                    <a:pt x="217" y="101"/>
                  </a:cubicBezTo>
                  <a:lnTo>
                    <a:pt x="217" y="84"/>
                  </a:lnTo>
                  <a:lnTo>
                    <a:pt x="200" y="84"/>
                  </a:lnTo>
                  <a:lnTo>
                    <a:pt x="200" y="324"/>
                  </a:lnTo>
                  <a:lnTo>
                    <a:pt x="234" y="324"/>
                  </a:lnTo>
                  <a:lnTo>
                    <a:pt x="234" y="68"/>
                  </a:lnTo>
                  <a:lnTo>
                    <a:pt x="217" y="68"/>
                  </a:lnTo>
                  <a:cubicBezTo>
                    <a:pt x="140" y="68"/>
                    <a:pt x="93" y="50"/>
                    <a:pt x="65" y="32"/>
                  </a:cubicBezTo>
                  <a:cubicBezTo>
                    <a:pt x="51" y="24"/>
                    <a:pt x="42" y="15"/>
                    <a:pt x="36" y="9"/>
                  </a:cubicBezTo>
                  <a:cubicBezTo>
                    <a:pt x="33" y="6"/>
                    <a:pt x="31" y="4"/>
                    <a:pt x="30" y="2"/>
                  </a:cubicBezTo>
                  <a:lnTo>
                    <a:pt x="29" y="1"/>
                  </a:lnTo>
                  <a:lnTo>
                    <a:pt x="29" y="0"/>
                  </a:lnTo>
                  <a:lnTo>
                    <a:pt x="23" y="4"/>
                  </a:lnTo>
                  <a:lnTo>
                    <a:pt x="29" y="0"/>
                  </a:lnTo>
                  <a:lnTo>
                    <a:pt x="29" y="0"/>
                  </a:lnTo>
                  <a:lnTo>
                    <a:pt x="23" y="4"/>
                  </a:lnTo>
                  <a:lnTo>
                    <a:pt x="29" y="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1" name="Freeform 474">
              <a:extLst>
                <a:ext uri="{FF2B5EF4-FFF2-40B4-BE49-F238E27FC236}">
                  <a16:creationId xmlns:a16="http://schemas.microsoft.com/office/drawing/2014/main" id="{0436CAB0-2DEC-1D26-03DB-C71A75B47158}"/>
                </a:ext>
              </a:extLst>
            </p:cNvPr>
            <p:cNvSpPr>
              <a:spLocks/>
            </p:cNvSpPr>
            <p:nvPr/>
          </p:nvSpPr>
          <p:spPr bwMode="auto">
            <a:xfrm>
              <a:off x="4319588" y="6040438"/>
              <a:ext cx="22225" cy="60325"/>
            </a:xfrm>
            <a:custGeom>
              <a:avLst/>
              <a:gdLst>
                <a:gd name="T0" fmla="*/ 0 w 112"/>
                <a:gd name="T1" fmla="*/ 9 h 292"/>
                <a:gd name="T2" fmla="*/ 79 w 112"/>
                <a:gd name="T3" fmla="*/ 292 h 292"/>
                <a:gd name="T4" fmla="*/ 112 w 112"/>
                <a:gd name="T5" fmla="*/ 283 h 292"/>
                <a:gd name="T6" fmla="*/ 32 w 112"/>
                <a:gd name="T7" fmla="*/ 0 h 292"/>
              </a:gdLst>
              <a:ahLst/>
              <a:cxnLst>
                <a:cxn ang="0">
                  <a:pos x="T0" y="T1"/>
                </a:cxn>
                <a:cxn ang="0">
                  <a:pos x="T2" y="T3"/>
                </a:cxn>
                <a:cxn ang="0">
                  <a:pos x="T4" y="T5"/>
                </a:cxn>
                <a:cxn ang="0">
                  <a:pos x="T6" y="T7"/>
                </a:cxn>
              </a:cxnLst>
              <a:rect l="0" t="0" r="r" b="b"/>
              <a:pathLst>
                <a:path w="112" h="292">
                  <a:moveTo>
                    <a:pt x="0" y="9"/>
                  </a:moveTo>
                  <a:lnTo>
                    <a:pt x="79" y="292"/>
                  </a:lnTo>
                  <a:lnTo>
                    <a:pt x="112" y="283"/>
                  </a:lnTo>
                  <a:lnTo>
                    <a:pt x="3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2" name="Freeform 475">
              <a:extLst>
                <a:ext uri="{FF2B5EF4-FFF2-40B4-BE49-F238E27FC236}">
                  <a16:creationId xmlns:a16="http://schemas.microsoft.com/office/drawing/2014/main" id="{45313EFB-2645-43DF-4AF5-0BE37D14FC49}"/>
                </a:ext>
              </a:extLst>
            </p:cNvPr>
            <p:cNvSpPr>
              <a:spLocks/>
            </p:cNvSpPr>
            <p:nvPr/>
          </p:nvSpPr>
          <p:spPr bwMode="auto">
            <a:xfrm>
              <a:off x="4300538" y="6048375"/>
              <a:ext cx="20638" cy="52388"/>
            </a:xfrm>
            <a:custGeom>
              <a:avLst/>
              <a:gdLst>
                <a:gd name="T0" fmla="*/ 0 w 102"/>
                <a:gd name="T1" fmla="*/ 9 h 256"/>
                <a:gd name="T2" fmla="*/ 70 w 102"/>
                <a:gd name="T3" fmla="*/ 256 h 256"/>
                <a:gd name="T4" fmla="*/ 102 w 102"/>
                <a:gd name="T5" fmla="*/ 247 h 256"/>
                <a:gd name="T6" fmla="*/ 32 w 102"/>
                <a:gd name="T7" fmla="*/ 0 h 256"/>
              </a:gdLst>
              <a:ahLst/>
              <a:cxnLst>
                <a:cxn ang="0">
                  <a:pos x="T0" y="T1"/>
                </a:cxn>
                <a:cxn ang="0">
                  <a:pos x="T2" y="T3"/>
                </a:cxn>
                <a:cxn ang="0">
                  <a:pos x="T4" y="T5"/>
                </a:cxn>
                <a:cxn ang="0">
                  <a:pos x="T6" y="T7"/>
                </a:cxn>
              </a:cxnLst>
              <a:rect l="0" t="0" r="r" b="b"/>
              <a:pathLst>
                <a:path w="102" h="256">
                  <a:moveTo>
                    <a:pt x="0" y="9"/>
                  </a:moveTo>
                  <a:lnTo>
                    <a:pt x="70" y="256"/>
                  </a:lnTo>
                  <a:lnTo>
                    <a:pt x="102" y="247"/>
                  </a:lnTo>
                  <a:lnTo>
                    <a:pt x="3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3" name="Freeform 476">
              <a:extLst>
                <a:ext uri="{FF2B5EF4-FFF2-40B4-BE49-F238E27FC236}">
                  <a16:creationId xmlns:a16="http://schemas.microsoft.com/office/drawing/2014/main" id="{465E05F0-41E9-22D8-F2E9-68B4C8A36B5A}"/>
                </a:ext>
              </a:extLst>
            </p:cNvPr>
            <p:cNvSpPr>
              <a:spLocks/>
            </p:cNvSpPr>
            <p:nvPr/>
          </p:nvSpPr>
          <p:spPr bwMode="auto">
            <a:xfrm>
              <a:off x="4376738" y="6034088"/>
              <a:ext cx="47625" cy="66675"/>
            </a:xfrm>
            <a:custGeom>
              <a:avLst/>
              <a:gdLst>
                <a:gd name="T0" fmla="*/ 205 w 234"/>
                <a:gd name="T1" fmla="*/ 0 h 324"/>
                <a:gd name="T2" fmla="*/ 211 w 234"/>
                <a:gd name="T3" fmla="*/ 4 h 324"/>
                <a:gd name="T4" fmla="*/ 205 w 234"/>
                <a:gd name="T5" fmla="*/ 0 h 324"/>
                <a:gd name="T6" fmla="*/ 205 w 234"/>
                <a:gd name="T7" fmla="*/ 0 h 324"/>
                <a:gd name="T8" fmla="*/ 211 w 234"/>
                <a:gd name="T9" fmla="*/ 4 h 324"/>
                <a:gd name="T10" fmla="*/ 205 w 234"/>
                <a:gd name="T11" fmla="*/ 0 h 324"/>
                <a:gd name="T12" fmla="*/ 166 w 234"/>
                <a:gd name="T13" fmla="*/ 34 h 324"/>
                <a:gd name="T14" fmla="*/ 17 w 234"/>
                <a:gd name="T15" fmla="*/ 68 h 324"/>
                <a:gd name="T16" fmla="*/ 0 w 234"/>
                <a:gd name="T17" fmla="*/ 68 h 324"/>
                <a:gd name="T18" fmla="*/ 0 w 234"/>
                <a:gd name="T19" fmla="*/ 324 h 324"/>
                <a:gd name="T20" fmla="*/ 34 w 234"/>
                <a:gd name="T21" fmla="*/ 324 h 324"/>
                <a:gd name="T22" fmla="*/ 34 w 234"/>
                <a:gd name="T23" fmla="*/ 84 h 324"/>
                <a:gd name="T24" fmla="*/ 17 w 234"/>
                <a:gd name="T25" fmla="*/ 84 h 324"/>
                <a:gd name="T26" fmla="*/ 17 w 234"/>
                <a:gd name="T27" fmla="*/ 101 h 324"/>
                <a:gd name="T28" fmla="*/ 187 w 234"/>
                <a:gd name="T29" fmla="*/ 61 h 324"/>
                <a:gd name="T30" fmla="*/ 234 w 234"/>
                <a:gd name="T31" fmla="*/ 17 h 324"/>
                <a:gd name="T32" fmla="*/ 205 w 234"/>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 h="324">
                  <a:moveTo>
                    <a:pt x="205" y="0"/>
                  </a:moveTo>
                  <a:lnTo>
                    <a:pt x="211" y="4"/>
                  </a:lnTo>
                  <a:lnTo>
                    <a:pt x="205" y="0"/>
                  </a:lnTo>
                  <a:lnTo>
                    <a:pt x="205" y="0"/>
                  </a:lnTo>
                  <a:lnTo>
                    <a:pt x="211" y="4"/>
                  </a:lnTo>
                  <a:lnTo>
                    <a:pt x="205" y="0"/>
                  </a:lnTo>
                  <a:cubicBezTo>
                    <a:pt x="205" y="1"/>
                    <a:pt x="195" y="17"/>
                    <a:pt x="166" y="34"/>
                  </a:cubicBezTo>
                  <a:cubicBezTo>
                    <a:pt x="138" y="51"/>
                    <a:pt x="92" y="68"/>
                    <a:pt x="17" y="68"/>
                  </a:cubicBezTo>
                  <a:lnTo>
                    <a:pt x="0" y="68"/>
                  </a:lnTo>
                  <a:lnTo>
                    <a:pt x="0" y="324"/>
                  </a:lnTo>
                  <a:lnTo>
                    <a:pt x="34" y="324"/>
                  </a:lnTo>
                  <a:lnTo>
                    <a:pt x="34" y="84"/>
                  </a:lnTo>
                  <a:lnTo>
                    <a:pt x="17" y="84"/>
                  </a:lnTo>
                  <a:lnTo>
                    <a:pt x="17" y="101"/>
                  </a:lnTo>
                  <a:cubicBezTo>
                    <a:pt x="99" y="101"/>
                    <a:pt x="153" y="81"/>
                    <a:pt x="187" y="61"/>
                  </a:cubicBezTo>
                  <a:cubicBezTo>
                    <a:pt x="220" y="40"/>
                    <a:pt x="233" y="19"/>
                    <a:pt x="234" y="17"/>
                  </a:cubicBezTo>
                  <a:lnTo>
                    <a:pt x="205"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4" name="Freeform 477">
              <a:extLst>
                <a:ext uri="{FF2B5EF4-FFF2-40B4-BE49-F238E27FC236}">
                  <a16:creationId xmlns:a16="http://schemas.microsoft.com/office/drawing/2014/main" id="{CB098B00-DD43-863E-52F0-5359B3427C3C}"/>
                </a:ext>
              </a:extLst>
            </p:cNvPr>
            <p:cNvSpPr>
              <a:spLocks/>
            </p:cNvSpPr>
            <p:nvPr/>
          </p:nvSpPr>
          <p:spPr bwMode="auto">
            <a:xfrm>
              <a:off x="4418013" y="6040438"/>
              <a:ext cx="23813" cy="60325"/>
            </a:xfrm>
            <a:custGeom>
              <a:avLst/>
              <a:gdLst>
                <a:gd name="T0" fmla="*/ 80 w 112"/>
                <a:gd name="T1" fmla="*/ 0 h 292"/>
                <a:gd name="T2" fmla="*/ 0 w 112"/>
                <a:gd name="T3" fmla="*/ 283 h 292"/>
                <a:gd name="T4" fmla="*/ 32 w 112"/>
                <a:gd name="T5" fmla="*/ 292 h 292"/>
                <a:gd name="T6" fmla="*/ 112 w 112"/>
                <a:gd name="T7" fmla="*/ 9 h 292"/>
              </a:gdLst>
              <a:ahLst/>
              <a:cxnLst>
                <a:cxn ang="0">
                  <a:pos x="T0" y="T1"/>
                </a:cxn>
                <a:cxn ang="0">
                  <a:pos x="T2" y="T3"/>
                </a:cxn>
                <a:cxn ang="0">
                  <a:pos x="T4" y="T5"/>
                </a:cxn>
                <a:cxn ang="0">
                  <a:pos x="T6" y="T7"/>
                </a:cxn>
              </a:cxnLst>
              <a:rect l="0" t="0" r="r" b="b"/>
              <a:pathLst>
                <a:path w="112" h="292">
                  <a:moveTo>
                    <a:pt x="80" y="0"/>
                  </a:moveTo>
                  <a:lnTo>
                    <a:pt x="0" y="283"/>
                  </a:lnTo>
                  <a:lnTo>
                    <a:pt x="32" y="292"/>
                  </a:lnTo>
                  <a:lnTo>
                    <a:pt x="112"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 name="Freeform 478">
              <a:extLst>
                <a:ext uri="{FF2B5EF4-FFF2-40B4-BE49-F238E27FC236}">
                  <a16:creationId xmlns:a16="http://schemas.microsoft.com/office/drawing/2014/main" id="{C1EAB995-13F2-DA1D-F2D0-8CE9F2443163}"/>
                </a:ext>
              </a:extLst>
            </p:cNvPr>
            <p:cNvSpPr>
              <a:spLocks/>
            </p:cNvSpPr>
            <p:nvPr/>
          </p:nvSpPr>
          <p:spPr bwMode="auto">
            <a:xfrm>
              <a:off x="4438651" y="6048375"/>
              <a:ext cx="22225" cy="52388"/>
            </a:xfrm>
            <a:custGeom>
              <a:avLst/>
              <a:gdLst>
                <a:gd name="T0" fmla="*/ 70 w 102"/>
                <a:gd name="T1" fmla="*/ 0 h 256"/>
                <a:gd name="T2" fmla="*/ 0 w 102"/>
                <a:gd name="T3" fmla="*/ 247 h 256"/>
                <a:gd name="T4" fmla="*/ 32 w 102"/>
                <a:gd name="T5" fmla="*/ 256 h 256"/>
                <a:gd name="T6" fmla="*/ 102 w 102"/>
                <a:gd name="T7" fmla="*/ 9 h 256"/>
              </a:gdLst>
              <a:ahLst/>
              <a:cxnLst>
                <a:cxn ang="0">
                  <a:pos x="T0" y="T1"/>
                </a:cxn>
                <a:cxn ang="0">
                  <a:pos x="T2" y="T3"/>
                </a:cxn>
                <a:cxn ang="0">
                  <a:pos x="T4" y="T5"/>
                </a:cxn>
                <a:cxn ang="0">
                  <a:pos x="T6" y="T7"/>
                </a:cxn>
              </a:cxnLst>
              <a:rect l="0" t="0" r="r" b="b"/>
              <a:pathLst>
                <a:path w="102" h="256">
                  <a:moveTo>
                    <a:pt x="70" y="0"/>
                  </a:moveTo>
                  <a:lnTo>
                    <a:pt x="0" y="247"/>
                  </a:lnTo>
                  <a:lnTo>
                    <a:pt x="32" y="256"/>
                  </a:lnTo>
                  <a:lnTo>
                    <a:pt x="102" y="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383925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4F74A8-630E-7014-C7DF-40D7C12DC073}"/>
              </a:ext>
            </a:extLst>
          </p:cNvPr>
          <p:cNvSpPr>
            <a:spLocks/>
          </p:cNvSpPr>
          <p:nvPr/>
        </p:nvSpPr>
        <p:spPr>
          <a:xfrm>
            <a:off x="0" y="0"/>
            <a:ext cx="12192000" cy="609219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Diagonal Corners Rounded 4">
            <a:extLst>
              <a:ext uri="{FF2B5EF4-FFF2-40B4-BE49-F238E27FC236}">
                <a16:creationId xmlns:a16="http://schemas.microsoft.com/office/drawing/2014/main" id="{C6503A52-BC2F-F316-6D58-3E8FAA5A7C99}"/>
              </a:ext>
            </a:extLst>
          </p:cNvPr>
          <p:cNvSpPr>
            <a:spLocks noGrp="1" noRot="1" noMove="1" noResize="1" noEditPoints="1" noAdjustHandles="1" noChangeArrowheads="1" noChangeShapeType="1"/>
          </p:cNvSpPr>
          <p:nvPr/>
        </p:nvSpPr>
        <p:spPr>
          <a:xfrm>
            <a:off x="0" y="0"/>
            <a:ext cx="6786880" cy="1221600"/>
          </a:xfrm>
          <a:prstGeom prst="round2DiagRect">
            <a:avLst>
              <a:gd name="adj1" fmla="val 0"/>
              <a:gd name="adj2" fmla="val 50000"/>
            </a:avLst>
          </a:prstGeom>
          <a:solidFill>
            <a:schemeClr val="accent2">
              <a:lumMod val="40000"/>
              <a:lumOff val="60000"/>
              <a:alpha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624BD6-A1E3-4AEC-72E5-3EC241352ABE}"/>
              </a:ext>
            </a:extLst>
          </p:cNvPr>
          <p:cNvSpPr>
            <a:spLocks noGrp="1" noRot="1" noMove="1" noResize="1" noEditPoints="1" noAdjustHandles="1" noChangeArrowheads="1" noChangeShapeType="1"/>
          </p:cNvSpPr>
          <p:nvPr>
            <p:ph type="title"/>
          </p:nvPr>
        </p:nvSpPr>
        <p:spPr>
          <a:xfrm>
            <a:off x="354240" y="233680"/>
            <a:ext cx="6706962" cy="594080"/>
          </a:xfrm>
        </p:spPr>
        <p:txBody>
          <a:bodyPr/>
          <a:lstStyle/>
          <a:p>
            <a:r>
              <a:rPr lang="en-GB" sz="3200" b="0" u="none">
                <a:solidFill>
                  <a:schemeClr val="bg1"/>
                </a:solidFill>
                <a:uFill>
                  <a:solidFill>
                    <a:schemeClr val="accent5"/>
                  </a:solidFill>
                </a:uFill>
              </a:rPr>
              <a:t>Shared network innovation themes</a:t>
            </a:r>
          </a:p>
        </p:txBody>
      </p:sp>
      <p:sp>
        <p:nvSpPr>
          <p:cNvPr id="4" name="Slide Number Placeholder 3">
            <a:extLst>
              <a:ext uri="{FF2B5EF4-FFF2-40B4-BE49-F238E27FC236}">
                <a16:creationId xmlns:a16="http://schemas.microsoft.com/office/drawing/2014/main" id="{C6070047-D999-2D18-136F-8B98C31BE983}"/>
              </a:ext>
            </a:extLst>
          </p:cNvPr>
          <p:cNvSpPr>
            <a:spLocks noGrp="1" noRot="1" noMove="1" noResize="1" noEditPoints="1" noAdjustHandles="1" noChangeArrowheads="1" noChangeShapeType="1"/>
          </p:cNvSpPr>
          <p:nvPr>
            <p:ph type="sldNum" sz="quarter" idx="12"/>
          </p:nvPr>
        </p:nvSpPr>
        <p:spPr/>
        <p:txBody>
          <a:bodyPr/>
          <a:lstStyle/>
          <a:p>
            <a:fld id="{98FF217E-B86F-EA42-9607-BE163228A213}" type="slidenum">
              <a:rPr lang="en-GB" smtClean="0"/>
              <a:pPr/>
              <a:t>18</a:t>
            </a:fld>
            <a:endParaRPr lang="en-GB"/>
          </a:p>
        </p:txBody>
      </p:sp>
      <p:graphicFrame>
        <p:nvGraphicFramePr>
          <p:cNvPr id="15" name="Table 15">
            <a:extLst>
              <a:ext uri="{FF2B5EF4-FFF2-40B4-BE49-F238E27FC236}">
                <a16:creationId xmlns:a16="http://schemas.microsoft.com/office/drawing/2014/main" id="{419E29E9-A3DD-5FA9-F914-9EC4430DE6D7}"/>
              </a:ext>
            </a:extLst>
          </p:cNvPr>
          <p:cNvGraphicFramePr>
            <a:graphicFrameLocks/>
          </p:cNvGraphicFramePr>
          <p:nvPr>
            <p:extLst>
              <p:ext uri="{D42A27DB-BD31-4B8C-83A1-F6EECF244321}">
                <p14:modId xmlns:p14="http://schemas.microsoft.com/office/powerpoint/2010/main" val="2810412655"/>
              </p:ext>
            </p:extLst>
          </p:nvPr>
        </p:nvGraphicFramePr>
        <p:xfrm>
          <a:off x="3743986" y="1457239"/>
          <a:ext cx="5049493" cy="4348728"/>
        </p:xfrm>
        <a:graphic>
          <a:graphicData uri="http://schemas.openxmlformats.org/drawingml/2006/table">
            <a:tbl>
              <a:tblPr bandRow="1">
                <a:tableStyleId>{5C22544A-7EE6-4342-B048-85BDC9FD1C3A}</a:tableStyleId>
              </a:tblPr>
              <a:tblGrid>
                <a:gridCol w="5049493">
                  <a:extLst>
                    <a:ext uri="{9D8B030D-6E8A-4147-A177-3AD203B41FA5}">
                      <a16:colId xmlns:a16="http://schemas.microsoft.com/office/drawing/2014/main" val="997766522"/>
                    </a:ext>
                  </a:extLst>
                </a:gridCol>
              </a:tblGrid>
              <a:tr h="724788">
                <a:tc>
                  <a:txBody>
                    <a:bodyPr/>
                    <a:lstStyle/>
                    <a:p>
                      <a:r>
                        <a:rPr lang="en-GB">
                          <a:solidFill>
                            <a:schemeClr val="bg1"/>
                          </a:solidFill>
                        </a:rPr>
                        <a:t>Data and digitalisation</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014078"/>
                  </a:ext>
                </a:extLst>
              </a:tr>
              <a:tr h="724788">
                <a:tc>
                  <a:txBody>
                    <a:bodyPr/>
                    <a:lstStyle/>
                    <a:p>
                      <a:r>
                        <a:rPr lang="en-GB">
                          <a:solidFill>
                            <a:schemeClr val="bg1"/>
                          </a:solidFill>
                        </a:rPr>
                        <a:t>Flexibility and market evolution</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2840045"/>
                  </a:ext>
                </a:extLst>
              </a:tr>
              <a:tr h="724788">
                <a:tc>
                  <a:txBody>
                    <a:bodyPr/>
                    <a:lstStyle/>
                    <a:p>
                      <a:r>
                        <a:rPr lang="en-GB">
                          <a:solidFill>
                            <a:schemeClr val="bg1"/>
                          </a:solidFill>
                        </a:rPr>
                        <a:t>Net-Zero and the energy system transition</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9261068"/>
                  </a:ext>
                </a:extLst>
              </a:tr>
              <a:tr h="724788">
                <a:tc>
                  <a:txBody>
                    <a:bodyPr/>
                    <a:lstStyle/>
                    <a:p>
                      <a:r>
                        <a:rPr lang="en-GB">
                          <a:solidFill>
                            <a:schemeClr val="bg1"/>
                          </a:solidFill>
                        </a:rPr>
                        <a:t>Optimised assets and practices</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42302"/>
                  </a:ext>
                </a:extLst>
              </a:tr>
              <a:tr h="724788">
                <a:tc>
                  <a:txBody>
                    <a:bodyPr/>
                    <a:lstStyle/>
                    <a:p>
                      <a:r>
                        <a:rPr lang="en-GB">
                          <a:solidFill>
                            <a:schemeClr val="bg1"/>
                          </a:solidFill>
                        </a:rPr>
                        <a:t>Supporting consumers in vulnerable situations</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060445"/>
                  </a:ext>
                </a:extLst>
              </a:tr>
              <a:tr h="724788">
                <a:tc>
                  <a:txBody>
                    <a:bodyPr/>
                    <a:lstStyle/>
                    <a:p>
                      <a:r>
                        <a:rPr lang="en-GB">
                          <a:solidFill>
                            <a:schemeClr val="bg1"/>
                          </a:solidFill>
                        </a:rPr>
                        <a:t>Whole energy system</a:t>
                      </a:r>
                    </a:p>
                  </a:txBody>
                  <a:tcPr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041372"/>
                  </a:ext>
                </a:extLst>
              </a:tr>
            </a:tbl>
          </a:graphicData>
        </a:graphic>
      </p:graphicFrame>
      <p:pic>
        <p:nvPicPr>
          <p:cNvPr id="14" name="Picture 13">
            <a:extLst>
              <a:ext uri="{FF2B5EF4-FFF2-40B4-BE49-F238E27FC236}">
                <a16:creationId xmlns:a16="http://schemas.microsoft.com/office/drawing/2014/main" id="{9DF63873-0B9C-625B-D876-898EB71D5326}"/>
              </a:ext>
            </a:extLst>
          </p:cNvPr>
          <p:cNvPicPr>
            <a:picLocks noGrp="1" noRot="1" noChangeAspect="1" noMove="1" noResize="1" noEditPoints="1" noAdjustHandles="1" noChangeArrowheads="1" noChangeShapeType="1" noCrop="1"/>
          </p:cNvPicPr>
          <p:nvPr/>
        </p:nvPicPr>
        <p:blipFill>
          <a:blip r:embed="rId2"/>
          <a:stretch>
            <a:fillRect/>
          </a:stretch>
        </p:blipFill>
        <p:spPr>
          <a:xfrm>
            <a:off x="10469831" y="177130"/>
            <a:ext cx="1127858" cy="792549"/>
          </a:xfrm>
          <a:prstGeom prst="rect">
            <a:avLst/>
          </a:prstGeom>
        </p:spPr>
      </p:pic>
      <p:sp>
        <p:nvSpPr>
          <p:cNvPr id="16" name="Oval 15">
            <a:extLst>
              <a:ext uri="{FF2B5EF4-FFF2-40B4-BE49-F238E27FC236}">
                <a16:creationId xmlns:a16="http://schemas.microsoft.com/office/drawing/2014/main" id="{032CB1B2-9B6A-22FB-0357-61ED9325974A}"/>
              </a:ext>
            </a:extLst>
          </p:cNvPr>
          <p:cNvSpPr>
            <a:spLocks noGrp="1" noRot="1" noChangeAspect="1" noMove="1" noResize="1" noEditPoints="1" noAdjustHandles="1" noChangeArrowheads="1" noChangeShapeType="1"/>
          </p:cNvSpPr>
          <p:nvPr/>
        </p:nvSpPr>
        <p:spPr>
          <a:xfrm>
            <a:off x="2932543" y="1470208"/>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8FD1A4C-3EF3-4E7E-AAB4-DEE5011D9E16}"/>
              </a:ext>
            </a:extLst>
          </p:cNvPr>
          <p:cNvSpPr>
            <a:spLocks noGrp="1" noRot="1" noChangeAspect="1" noMove="1" noResize="1" noEditPoints="1" noAdjustHandles="1" noChangeArrowheads="1" noChangeShapeType="1"/>
          </p:cNvSpPr>
          <p:nvPr/>
        </p:nvSpPr>
        <p:spPr>
          <a:xfrm>
            <a:off x="2933953" y="2209789"/>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3E2C2C5-2ABE-BC8D-949B-6AA68A602D51}"/>
              </a:ext>
            </a:extLst>
          </p:cNvPr>
          <p:cNvSpPr>
            <a:spLocks noGrp="1" noRot="1" noChangeAspect="1" noMove="1" noResize="1" noEditPoints="1" noAdjustHandles="1" noChangeArrowheads="1" noChangeShapeType="1"/>
          </p:cNvSpPr>
          <p:nvPr/>
        </p:nvSpPr>
        <p:spPr>
          <a:xfrm>
            <a:off x="2932543" y="2949370"/>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4878687-16D6-4ACF-9182-A8F7D5063B8A}"/>
              </a:ext>
            </a:extLst>
          </p:cNvPr>
          <p:cNvSpPr>
            <a:spLocks noGrp="1" noRot="1" noChangeAspect="1" noMove="1" noResize="1" noEditPoints="1" noAdjustHandles="1" noChangeArrowheads="1" noChangeShapeType="1"/>
          </p:cNvSpPr>
          <p:nvPr/>
        </p:nvSpPr>
        <p:spPr>
          <a:xfrm>
            <a:off x="2933248" y="3688951"/>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A771EC1-4616-1359-7095-F83E49EEFA10}"/>
              </a:ext>
            </a:extLst>
          </p:cNvPr>
          <p:cNvSpPr>
            <a:spLocks noGrp="1" noRot="1" noChangeAspect="1" noMove="1" noResize="1" noEditPoints="1" noAdjustHandles="1" noChangeArrowheads="1" noChangeShapeType="1"/>
          </p:cNvSpPr>
          <p:nvPr/>
        </p:nvSpPr>
        <p:spPr>
          <a:xfrm>
            <a:off x="2933953" y="4426106"/>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1567B93-F1A6-96C3-79E9-86AE05CF1398}"/>
              </a:ext>
            </a:extLst>
          </p:cNvPr>
          <p:cNvSpPr>
            <a:spLocks noGrp="1" noRot="1" noChangeAspect="1" noMove="1" noResize="1" noEditPoints="1" noAdjustHandles="1" noChangeArrowheads="1" noChangeShapeType="1"/>
          </p:cNvSpPr>
          <p:nvPr/>
        </p:nvSpPr>
        <p:spPr>
          <a:xfrm>
            <a:off x="2933953" y="5163261"/>
            <a:ext cx="659044" cy="659044"/>
          </a:xfrm>
          <a:prstGeom prst="ellipse">
            <a:avLst/>
          </a:prstGeom>
          <a:solidFill>
            <a:schemeClr val="accent2">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rId3" action="ppaction://hlinksldjump"/>
            <a:extLst>
              <a:ext uri="{FF2B5EF4-FFF2-40B4-BE49-F238E27FC236}">
                <a16:creationId xmlns:a16="http://schemas.microsoft.com/office/drawing/2014/main" id="{49F70849-DEB3-B8B2-4E41-3E6F86928BF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056282" y="3061646"/>
            <a:ext cx="435531" cy="435531"/>
          </a:xfrm>
          <a:prstGeom prst="rect">
            <a:avLst/>
          </a:prstGeom>
        </p:spPr>
      </p:pic>
      <p:pic>
        <p:nvPicPr>
          <p:cNvPr id="8" name="Picture 7" descr="A black and white logo&#10;&#10;Description automatically generated">
            <a:hlinkClick r:id="rId5" action="ppaction://hlinksldjump"/>
            <a:extLst>
              <a:ext uri="{FF2B5EF4-FFF2-40B4-BE49-F238E27FC236}">
                <a16:creationId xmlns:a16="http://schemas.microsoft.com/office/drawing/2014/main" id="{86801CC3-0CC0-40EA-63B0-F73E577989F2}"/>
              </a:ext>
            </a:extLst>
          </p:cNvPr>
          <p:cNvPicPr>
            <a:picLocks noChangeAspect="1"/>
          </p:cNvPicPr>
          <p:nvPr/>
        </p:nvPicPr>
        <p:blipFill>
          <a:blip r:embed="rId6"/>
          <a:stretch>
            <a:fillRect/>
          </a:stretch>
        </p:blipFill>
        <p:spPr>
          <a:xfrm>
            <a:off x="3091550" y="4550575"/>
            <a:ext cx="360000" cy="342801"/>
          </a:xfrm>
          <a:prstGeom prst="rect">
            <a:avLst/>
          </a:prstGeom>
        </p:spPr>
      </p:pic>
      <p:pic>
        <p:nvPicPr>
          <p:cNvPr id="9" name="Picture 8" descr="A white circle with circles in center&#10;&#10;Description automatically generated">
            <a:hlinkClick r:id="rId7" action="ppaction://hlinksldjump"/>
            <a:extLst>
              <a:ext uri="{FF2B5EF4-FFF2-40B4-BE49-F238E27FC236}">
                <a16:creationId xmlns:a16="http://schemas.microsoft.com/office/drawing/2014/main" id="{74950473-52D6-90EF-5DAB-1224D4FD853A}"/>
              </a:ext>
            </a:extLst>
          </p:cNvPr>
          <p:cNvPicPr>
            <a:picLocks noChangeAspect="1"/>
          </p:cNvPicPr>
          <p:nvPr/>
        </p:nvPicPr>
        <p:blipFill>
          <a:blip r:embed="rId8"/>
          <a:stretch>
            <a:fillRect/>
          </a:stretch>
        </p:blipFill>
        <p:spPr>
          <a:xfrm>
            <a:off x="3091322" y="5312238"/>
            <a:ext cx="360000" cy="342801"/>
          </a:xfrm>
          <a:prstGeom prst="rect">
            <a:avLst/>
          </a:prstGeom>
        </p:spPr>
      </p:pic>
      <p:pic>
        <p:nvPicPr>
          <p:cNvPr id="10" name="Picture 9" descr="A white circle with black background&#10;&#10;Description automatically generated">
            <a:hlinkClick r:id="rId9" action="ppaction://hlinksldjump"/>
            <a:extLst>
              <a:ext uri="{FF2B5EF4-FFF2-40B4-BE49-F238E27FC236}">
                <a16:creationId xmlns:a16="http://schemas.microsoft.com/office/drawing/2014/main" id="{6036E655-4271-0E05-7823-69ADAD275F24}"/>
              </a:ext>
            </a:extLst>
          </p:cNvPr>
          <p:cNvPicPr>
            <a:picLocks noChangeAspect="1"/>
          </p:cNvPicPr>
          <p:nvPr/>
        </p:nvPicPr>
        <p:blipFill>
          <a:blip r:embed="rId10"/>
          <a:stretch>
            <a:fillRect/>
          </a:stretch>
        </p:blipFill>
        <p:spPr>
          <a:xfrm>
            <a:off x="3091550" y="2354218"/>
            <a:ext cx="360000" cy="342801"/>
          </a:xfrm>
          <a:prstGeom prst="rect">
            <a:avLst/>
          </a:prstGeom>
        </p:spPr>
      </p:pic>
      <p:pic>
        <p:nvPicPr>
          <p:cNvPr id="11" name="Picture 10" descr="A computer screen with arrows&#10;&#10;Description automatically generated">
            <a:hlinkClick r:id="rId11" action="ppaction://hlinksldjump"/>
            <a:extLst>
              <a:ext uri="{FF2B5EF4-FFF2-40B4-BE49-F238E27FC236}">
                <a16:creationId xmlns:a16="http://schemas.microsoft.com/office/drawing/2014/main" id="{06D0CC0F-B51A-7FD6-3597-0847AB289434}"/>
              </a:ext>
            </a:extLst>
          </p:cNvPr>
          <p:cNvPicPr>
            <a:picLocks noChangeAspect="1"/>
          </p:cNvPicPr>
          <p:nvPr/>
        </p:nvPicPr>
        <p:blipFill>
          <a:blip r:embed="rId12"/>
          <a:stretch>
            <a:fillRect/>
          </a:stretch>
        </p:blipFill>
        <p:spPr>
          <a:xfrm>
            <a:off x="3082178" y="1638308"/>
            <a:ext cx="360000" cy="342801"/>
          </a:xfrm>
          <a:prstGeom prst="rect">
            <a:avLst/>
          </a:prstGeom>
        </p:spPr>
      </p:pic>
      <p:sp>
        <p:nvSpPr>
          <p:cNvPr id="12" name="Rectangle 11">
            <a:hlinkClick r:id="rId11" action="ppaction://hlinksldjump"/>
            <a:extLst>
              <a:ext uri="{FF2B5EF4-FFF2-40B4-BE49-F238E27FC236}">
                <a16:creationId xmlns:a16="http://schemas.microsoft.com/office/drawing/2014/main" id="{E65D3CE0-0572-51CB-A889-AACBFCF0531B}"/>
              </a:ext>
            </a:extLst>
          </p:cNvPr>
          <p:cNvSpPr/>
          <p:nvPr/>
        </p:nvSpPr>
        <p:spPr>
          <a:xfrm>
            <a:off x="6678439" y="1600216"/>
            <a:ext cx="2266029" cy="3428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7" action="ppaction://hlinksldjump"/>
            <a:extLst>
              <a:ext uri="{FF2B5EF4-FFF2-40B4-BE49-F238E27FC236}">
                <a16:creationId xmlns:a16="http://schemas.microsoft.com/office/drawing/2014/main" id="{68E17307-265A-F400-870C-8A95A949E899}"/>
              </a:ext>
            </a:extLst>
          </p:cNvPr>
          <p:cNvSpPr/>
          <p:nvPr/>
        </p:nvSpPr>
        <p:spPr>
          <a:xfrm>
            <a:off x="3829971" y="5268656"/>
            <a:ext cx="2189830" cy="3428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white gears on a black background&#10;&#10;Description automatically generated">
            <a:hlinkClick r:id="rId13" action="ppaction://hlinksldjump"/>
            <a:extLst>
              <a:ext uri="{FF2B5EF4-FFF2-40B4-BE49-F238E27FC236}">
                <a16:creationId xmlns:a16="http://schemas.microsoft.com/office/drawing/2014/main" id="{FCD669FB-7A9B-A64F-DE58-446C9A561224}"/>
              </a:ext>
            </a:extLst>
          </p:cNvPr>
          <p:cNvPicPr>
            <a:picLocks noChangeAspect="1"/>
          </p:cNvPicPr>
          <p:nvPr/>
        </p:nvPicPr>
        <p:blipFill>
          <a:blip r:embed="rId14"/>
          <a:stretch>
            <a:fillRect/>
          </a:stretch>
        </p:blipFill>
        <p:spPr>
          <a:xfrm>
            <a:off x="3091322" y="3832539"/>
            <a:ext cx="360000" cy="360000"/>
          </a:xfrm>
          <a:prstGeom prst="rect">
            <a:avLst/>
          </a:prstGeom>
        </p:spPr>
      </p:pic>
    </p:spTree>
    <p:extLst>
      <p:ext uri="{BB962C8B-B14F-4D97-AF65-F5344CB8AC3E}">
        <p14:creationId xmlns:p14="http://schemas.microsoft.com/office/powerpoint/2010/main" val="673257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6553-EC3B-BA6F-0969-F5AFE36AD7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CB5D7C-AD3F-8864-BAB7-586D6E63C30C}"/>
              </a:ext>
            </a:extLst>
          </p:cNvPr>
          <p:cNvSpPr>
            <a:spLocks noGrp="1"/>
          </p:cNvSpPr>
          <p:nvPr>
            <p:ph idx="1"/>
          </p:nvPr>
        </p:nvSpPr>
        <p:spPr>
          <a:xfrm>
            <a:off x="391228" y="1699426"/>
            <a:ext cx="11153072" cy="4114634"/>
          </a:xfrm>
        </p:spPr>
        <p:txBody>
          <a:bodyPr vert="horz" lIns="0" tIns="0" rIns="0" bIns="0" numCol="2" spcCol="360000" rtlCol="0" anchor="t">
            <a:noAutofit/>
          </a:bodyPr>
          <a:lstStyle/>
          <a:p>
            <a:r>
              <a:rPr lang="en-GB" sz="1200" b="0"/>
              <a:t>Digitalisation is reshaping how networks plan, invest and operate. Better data, tools and interoperability enable networks to respond to rising system complexity, faster electrification and greater variability.  Digital capabilities are essential for:</a:t>
            </a:r>
          </a:p>
          <a:p>
            <a:pPr marL="171450" indent="-171450">
              <a:buClr>
                <a:schemeClr val="accent6"/>
              </a:buClr>
              <a:buFont typeface="Arial" panose="020B0604020202020204" pitchFamily="34" charset="0"/>
              <a:buChar char="•"/>
            </a:pPr>
            <a:r>
              <a:rPr lang="en-GB" sz="1200"/>
              <a:t>Stronger anticipatory investment, </a:t>
            </a:r>
            <a:r>
              <a:rPr lang="en-GB" sz="1200" b="0"/>
              <a:t>using improved data and forecasting to identify needs earlier and target proactive reinforcement.</a:t>
            </a:r>
          </a:p>
          <a:p>
            <a:pPr marL="171450" indent="-171450">
              <a:buClr>
                <a:schemeClr val="accent6"/>
              </a:buClr>
              <a:buFont typeface="Arial" panose="020B0604020202020204" pitchFamily="34" charset="0"/>
              <a:buChar char="•"/>
            </a:pPr>
            <a:r>
              <a:rPr lang="en-GB" sz="1200"/>
              <a:t>Faster, insight‑driven operations </a:t>
            </a:r>
            <a:r>
              <a:rPr lang="en-GB" sz="1200" b="0"/>
              <a:t>through automation, AI and advanced monitoring.</a:t>
            </a:r>
          </a:p>
          <a:p>
            <a:pPr marL="171450" indent="-171450">
              <a:buClr>
                <a:schemeClr val="accent6"/>
              </a:buClr>
              <a:buFont typeface="Arial" panose="020B0604020202020204" pitchFamily="34" charset="0"/>
              <a:buChar char="•"/>
            </a:pPr>
            <a:r>
              <a:rPr lang="en-GB" sz="1200"/>
              <a:t>Better whole‑system coordination, </a:t>
            </a:r>
            <a:r>
              <a:rPr lang="en-GB" sz="1200" b="0"/>
              <a:t>using real‑time and spatial data to align local, regional and national plans.</a:t>
            </a:r>
          </a:p>
          <a:p>
            <a:pPr>
              <a:spcBef>
                <a:spcPts val="1200"/>
              </a:spcBef>
            </a:pPr>
            <a:r>
              <a:rPr lang="en-GB" sz="1200" b="0"/>
              <a:t>Delivering these benefits depends on strong data foundations. To unlock the full value of digitalisation, networks must strengthen:</a:t>
            </a:r>
          </a:p>
          <a:p>
            <a:pPr marL="171450" indent="-171450">
              <a:buClr>
                <a:schemeClr val="accent6"/>
              </a:buClr>
              <a:buFont typeface="Arial" panose="020B0604020202020204" pitchFamily="34" charset="0"/>
              <a:buChar char="•"/>
            </a:pPr>
            <a:r>
              <a:rPr lang="en-GB" sz="1200" b="0"/>
              <a:t>Data quality and completeness.</a:t>
            </a:r>
          </a:p>
          <a:p>
            <a:pPr marL="171450" indent="-171450">
              <a:buClr>
                <a:schemeClr val="accent6"/>
              </a:buClr>
              <a:buFont typeface="Arial" panose="020B0604020202020204" pitchFamily="34" charset="0"/>
              <a:buChar char="•"/>
            </a:pPr>
            <a:r>
              <a:rPr lang="en-GB" sz="1200" b="0"/>
              <a:t>Interoperability and common standards.</a:t>
            </a:r>
          </a:p>
          <a:p>
            <a:pPr marL="171450" indent="-171450">
              <a:buClr>
                <a:schemeClr val="accent6"/>
              </a:buClr>
              <a:buFont typeface="Arial" panose="020B0604020202020204" pitchFamily="34" charset="0"/>
              <a:buChar char="•"/>
            </a:pPr>
            <a:r>
              <a:rPr lang="en-GB" sz="1200" b="0"/>
              <a:t>Strong data governance and robust cybersecurity protections.</a:t>
            </a:r>
          </a:p>
          <a:p>
            <a:pPr>
              <a:spcBef>
                <a:spcPts val="1200"/>
              </a:spcBef>
            </a:pPr>
            <a:r>
              <a:rPr lang="en-GB" sz="1200" b="0"/>
              <a:t>These foundations must be in place before advanced applications—such as AI, digital twins and predictive analytics—can succeed at scale.</a:t>
            </a:r>
          </a:p>
          <a:p>
            <a:r>
              <a:rPr lang="en-GB" sz="1200" b="0"/>
              <a:t>Digitalisation also underpins whole‑system planning and policy alignment. Integrating network data with emerging spatial planning frameworks, such as:</a:t>
            </a:r>
          </a:p>
          <a:p>
            <a:pPr marL="171450" indent="-171450">
              <a:buClr>
                <a:schemeClr val="accent6"/>
              </a:buClr>
              <a:buFont typeface="Arial" panose="020B0604020202020204" pitchFamily="34" charset="0"/>
              <a:buChar char="•"/>
            </a:pPr>
            <a:r>
              <a:rPr lang="en-GB" sz="1200" b="0"/>
              <a:t>Strategic Spatial Energy Plan (SSEP).</a:t>
            </a:r>
          </a:p>
          <a:p>
            <a:pPr marL="171450" indent="-171450">
              <a:buClr>
                <a:schemeClr val="accent6"/>
              </a:buClr>
              <a:buFont typeface="Arial" panose="020B0604020202020204" pitchFamily="34" charset="0"/>
              <a:buChar char="•"/>
            </a:pPr>
            <a:r>
              <a:rPr lang="en-GB" sz="1200" b="0"/>
              <a:t>Regional Energy Strategic Plans (RESP).</a:t>
            </a:r>
          </a:p>
          <a:p>
            <a:pPr marL="171450" indent="-171450">
              <a:buClr>
                <a:schemeClr val="accent6"/>
              </a:buClr>
              <a:buFont typeface="Arial" panose="020B0604020202020204" pitchFamily="34" charset="0"/>
              <a:buChar char="•"/>
            </a:pPr>
            <a:r>
              <a:rPr lang="en-GB" sz="1200" b="0"/>
              <a:t>Transitional </a:t>
            </a:r>
            <a:r>
              <a:rPr lang="en-GB" sz="1200" b="0" err="1"/>
              <a:t>tRESP</a:t>
            </a:r>
            <a:r>
              <a:rPr lang="en-GB" sz="1200" b="0"/>
              <a:t> datasets.</a:t>
            </a:r>
          </a:p>
          <a:p>
            <a:r>
              <a:rPr lang="en-GB" sz="1200" b="0"/>
              <a:t>Digitalisation supports better forecasting, coordinated investment, and clearer visibility of future generation and demand hotspots.</a:t>
            </a:r>
          </a:p>
          <a:p>
            <a:pPr>
              <a:spcBef>
                <a:spcPts val="1200"/>
              </a:spcBef>
              <a:buClr>
                <a:schemeClr val="accent6"/>
              </a:buClr>
            </a:pPr>
            <a:r>
              <a:rPr lang="en-GB" sz="1200"/>
              <a:t>The Electricity Networks Innovation Strategy </a:t>
            </a:r>
            <a:r>
              <a:rPr lang="en-GB" sz="1200" b="0"/>
              <a:t>therefore prioritises:</a:t>
            </a:r>
          </a:p>
          <a:p>
            <a:pPr marL="171450" indent="-171450">
              <a:buClr>
                <a:schemeClr val="accent6"/>
              </a:buClr>
              <a:buFont typeface="Arial" panose="020B0604020202020204" pitchFamily="34" charset="0"/>
              <a:buChar char="•"/>
            </a:pPr>
            <a:r>
              <a:rPr lang="en-GB" sz="1200" b="0"/>
              <a:t>Scalable, interoperable digital solutions.</a:t>
            </a:r>
          </a:p>
          <a:p>
            <a:pPr marL="171450" indent="-171450">
              <a:buClr>
                <a:schemeClr val="accent6"/>
              </a:buClr>
              <a:buFont typeface="Arial" panose="020B0604020202020204" pitchFamily="34" charset="0"/>
              <a:buChar char="•"/>
            </a:pPr>
            <a:r>
              <a:rPr lang="en-GB" sz="1200" b="0"/>
              <a:t>Strengthened cyber governance and digital security.</a:t>
            </a:r>
          </a:p>
          <a:p>
            <a:pPr marL="171450" indent="-171450">
              <a:buClr>
                <a:schemeClr val="accent6"/>
              </a:buClr>
              <a:buFont typeface="Arial" panose="020B0604020202020204" pitchFamily="34" charset="0"/>
              <a:buChar char="•"/>
            </a:pPr>
            <a:r>
              <a:rPr lang="en-GB" sz="1200" b="0"/>
              <a:t>Embedding digital tools into planning, operations and customer services.</a:t>
            </a:r>
          </a:p>
          <a:p>
            <a:pPr marL="171450" indent="-171450">
              <a:buClr>
                <a:schemeClr val="accent6"/>
              </a:buClr>
              <a:buFont typeface="Arial" panose="020B0604020202020204" pitchFamily="34" charset="0"/>
              <a:buChar char="•"/>
            </a:pPr>
            <a:r>
              <a:rPr lang="en-GB" sz="1200" b="0"/>
              <a:t>Integrating spatial planning data to support whole‑system investment decisions.</a:t>
            </a:r>
          </a:p>
          <a:p>
            <a:endParaRPr lang="en-GB" sz="1200" b="0"/>
          </a:p>
          <a:p>
            <a:endParaRPr lang="en-GB" sz="1200" b="0"/>
          </a:p>
        </p:txBody>
      </p:sp>
      <p:sp>
        <p:nvSpPr>
          <p:cNvPr id="4" name="Slide Number Placeholder 3">
            <a:extLst>
              <a:ext uri="{FF2B5EF4-FFF2-40B4-BE49-F238E27FC236}">
                <a16:creationId xmlns:a16="http://schemas.microsoft.com/office/drawing/2014/main" id="{E153448B-A2F7-7A6D-F840-8D815EE0CE27}"/>
              </a:ext>
            </a:extLst>
          </p:cNvPr>
          <p:cNvSpPr>
            <a:spLocks noGrp="1"/>
          </p:cNvSpPr>
          <p:nvPr>
            <p:ph type="sldNum" sz="quarter" idx="12"/>
          </p:nvPr>
        </p:nvSpPr>
        <p:spPr/>
        <p:txBody>
          <a:bodyPr/>
          <a:lstStyle/>
          <a:p>
            <a:fld id="{98FF217E-B86F-EA42-9607-BE163228A213}" type="slidenum">
              <a:rPr lang="en-GB" smtClean="0"/>
              <a:pPr/>
              <a:t>19</a:t>
            </a:fld>
            <a:endParaRPr lang="en-GB"/>
          </a:p>
        </p:txBody>
      </p:sp>
      <p:grpSp>
        <p:nvGrpSpPr>
          <p:cNvPr id="9" name="Group 8">
            <a:extLst>
              <a:ext uri="{FF2B5EF4-FFF2-40B4-BE49-F238E27FC236}">
                <a16:creationId xmlns:a16="http://schemas.microsoft.com/office/drawing/2014/main" id="{729B52CE-4FAB-E350-ACD4-763FE8173331}"/>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BA41E38C-524D-6135-17D5-DAD7CC1CD2D5}"/>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F6910EE-228F-4BAC-A3DB-FBB0969A2F98}"/>
                </a:ext>
              </a:extLst>
            </p:cNvPr>
            <p:cNvSpPr txBox="1"/>
            <p:nvPr/>
          </p:nvSpPr>
          <p:spPr>
            <a:xfrm>
              <a:off x="1602560" y="301938"/>
              <a:ext cx="3360420" cy="646331"/>
            </a:xfrm>
            <a:prstGeom prst="rect">
              <a:avLst/>
            </a:prstGeom>
            <a:noFill/>
          </p:spPr>
          <p:txBody>
            <a:bodyPr wrap="square" rtlCol="0">
              <a:spAutoFit/>
            </a:bodyPr>
            <a:lstStyle/>
            <a:p>
              <a:r>
                <a:rPr lang="en-GB" sz="1200" b="1">
                  <a:solidFill>
                    <a:schemeClr val="bg1"/>
                  </a:solidFill>
                </a:rPr>
                <a:t>Theme</a:t>
              </a:r>
            </a:p>
            <a:p>
              <a:r>
                <a:rPr lang="en-GB" sz="2400">
                  <a:solidFill>
                    <a:schemeClr val="bg1"/>
                  </a:solidFill>
                </a:rPr>
                <a:t>Data and digitalisation</a:t>
              </a:r>
            </a:p>
          </p:txBody>
        </p:sp>
        <p:sp>
          <p:nvSpPr>
            <p:cNvPr id="7" name="Rectangle 6">
              <a:extLst>
                <a:ext uri="{FF2B5EF4-FFF2-40B4-BE49-F238E27FC236}">
                  <a16:creationId xmlns:a16="http://schemas.microsoft.com/office/drawing/2014/main" id="{C6D6DEB7-5488-435E-11F3-32FD4F48AC56}"/>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B2E9590-F258-0C94-BCA8-3C556D79C986}"/>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Building intelligent, cyber‑resilient digital systems that unlock new data insights, improve operational decision‑making and ready the network for future system challenges.</a:t>
              </a:r>
            </a:p>
          </p:txBody>
        </p:sp>
        <p:sp>
          <p:nvSpPr>
            <p:cNvPr id="6" name="Oval 5">
              <a:extLst>
                <a:ext uri="{FF2B5EF4-FFF2-40B4-BE49-F238E27FC236}">
                  <a16:creationId xmlns:a16="http://schemas.microsoft.com/office/drawing/2014/main" id="{D91FB3E3-2011-1A63-0674-F3DAFFA40804}"/>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37D2BB37-CB47-4A48-C091-D80F453BBAD6}"/>
              </a:ext>
            </a:extLst>
          </p:cNvPr>
          <p:cNvGrpSpPr/>
          <p:nvPr/>
        </p:nvGrpSpPr>
        <p:grpSpPr>
          <a:xfrm>
            <a:off x="423218" y="480702"/>
            <a:ext cx="764652" cy="740258"/>
            <a:chOff x="423218" y="480702"/>
            <a:chExt cx="764652" cy="740258"/>
          </a:xfrm>
        </p:grpSpPr>
        <p:pic>
          <p:nvPicPr>
            <p:cNvPr id="21" name="Picture 20" descr="A computer screen with arrows&#10;&#10;Description automatically generated">
              <a:hlinkClick r:id="rId3" action="ppaction://hlinksldjump"/>
              <a:extLst>
                <a:ext uri="{FF2B5EF4-FFF2-40B4-BE49-F238E27FC236}">
                  <a16:creationId xmlns:a16="http://schemas.microsoft.com/office/drawing/2014/main" id="{51742DFC-7F75-41A4-7059-E7867E103EFE}"/>
                </a:ext>
              </a:extLst>
            </p:cNvPr>
            <p:cNvPicPr>
              <a:picLocks noChangeAspect="1"/>
            </p:cNvPicPr>
            <p:nvPr/>
          </p:nvPicPr>
          <p:blipFill>
            <a:blip r:embed="rId4">
              <a:duotone>
                <a:prstClr val="black"/>
                <a:schemeClr val="accent2">
                  <a:lumMod val="60000"/>
                  <a:lumOff val="40000"/>
                  <a:tint val="45000"/>
                  <a:satMod val="400000"/>
                </a:schemeClr>
              </a:duotone>
              <a:alphaModFix amt="50000"/>
            </a:blip>
            <a:stretch>
              <a:fillRect/>
            </a:stretch>
          </p:blipFill>
          <p:spPr>
            <a:xfrm>
              <a:off x="423218" y="480702"/>
              <a:ext cx="756124" cy="720000"/>
            </a:xfrm>
            <a:prstGeom prst="rect">
              <a:avLst/>
            </a:prstGeom>
          </p:spPr>
        </p:pic>
        <p:pic>
          <p:nvPicPr>
            <p:cNvPr id="20" name="Picture 19" descr="A computer screen with blue lines&#10;&#10;Description automatically generated">
              <a:extLst>
                <a:ext uri="{FF2B5EF4-FFF2-40B4-BE49-F238E27FC236}">
                  <a16:creationId xmlns:a16="http://schemas.microsoft.com/office/drawing/2014/main" id="{4B312B61-381B-4981-BCCB-EC848365B3C5}"/>
                </a:ext>
              </a:extLst>
            </p:cNvPr>
            <p:cNvPicPr>
              <a:picLocks noChangeAspect="1"/>
            </p:cNvPicPr>
            <p:nvPr/>
          </p:nvPicPr>
          <p:blipFill>
            <a:blip r:embed="rId5">
              <a:biLevel thresh="25000"/>
            </a:blip>
            <a:stretch>
              <a:fillRect/>
            </a:stretch>
          </p:blipFill>
          <p:spPr>
            <a:xfrm>
              <a:off x="467870" y="500960"/>
              <a:ext cx="720000" cy="720000"/>
            </a:xfrm>
            <a:prstGeom prst="rect">
              <a:avLst/>
            </a:prstGeom>
          </p:spPr>
        </p:pic>
      </p:grpSp>
      <p:pic>
        <p:nvPicPr>
          <p:cNvPr id="32" name="Picture 31" descr="A blue lines on a black background&#10;&#10;AI-generated content may be incorrect.">
            <a:extLst>
              <a:ext uri="{FF2B5EF4-FFF2-40B4-BE49-F238E27FC236}">
                <a16:creationId xmlns:a16="http://schemas.microsoft.com/office/drawing/2014/main" id="{5EB7F965-73A4-5034-C794-A8EB46CB65AD}"/>
              </a:ext>
            </a:extLst>
          </p:cNvPr>
          <p:cNvPicPr>
            <a:picLocks noChangeAspect="1"/>
          </p:cNvPicPr>
          <p:nvPr/>
        </p:nvPicPr>
        <p:blipFill>
          <a:blip r:embed="rId6"/>
          <a:srcRect t="68556"/>
          <a:stretch>
            <a:fillRect/>
          </a:stretch>
        </p:blipFill>
        <p:spPr>
          <a:xfrm>
            <a:off x="9773920" y="4886572"/>
            <a:ext cx="2178685" cy="1052114"/>
          </a:xfrm>
          <a:prstGeom prst="rect">
            <a:avLst/>
          </a:prstGeom>
        </p:spPr>
      </p:pic>
    </p:spTree>
    <p:extLst>
      <p:ext uri="{BB962C8B-B14F-4D97-AF65-F5344CB8AC3E}">
        <p14:creationId xmlns:p14="http://schemas.microsoft.com/office/powerpoint/2010/main" val="107833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FB67-DC8C-7695-B821-0C97700660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D0CA79-AC8A-2671-A97A-7BB850CFAAB6}"/>
              </a:ext>
            </a:extLst>
          </p:cNvPr>
          <p:cNvSpPr>
            <a:spLocks noGrp="1"/>
          </p:cNvSpPr>
          <p:nvPr>
            <p:ph type="sldNum" sz="quarter" idx="12"/>
          </p:nvPr>
        </p:nvSpPr>
        <p:spPr/>
        <p:txBody>
          <a:bodyPr/>
          <a:lstStyle/>
          <a:p>
            <a:fld id="{98FF217E-B86F-EA42-9607-BE163228A213}" type="slidenum">
              <a:rPr lang="en-GB" smtClean="0"/>
              <a:t>2</a:t>
            </a:fld>
            <a:endParaRPr lang="en-GB"/>
          </a:p>
        </p:txBody>
      </p:sp>
      <p:graphicFrame>
        <p:nvGraphicFramePr>
          <p:cNvPr id="4" name="Table 4">
            <a:extLst>
              <a:ext uri="{FF2B5EF4-FFF2-40B4-BE49-F238E27FC236}">
                <a16:creationId xmlns:a16="http://schemas.microsoft.com/office/drawing/2014/main" id="{F6908D9C-C8C0-4FC6-0A6A-A18A1DC4452C}"/>
              </a:ext>
            </a:extLst>
          </p:cNvPr>
          <p:cNvGraphicFramePr>
            <a:graphicFrameLocks noGrp="1"/>
          </p:cNvGraphicFramePr>
          <p:nvPr>
            <p:extLst>
              <p:ext uri="{D42A27DB-BD31-4B8C-83A1-F6EECF244321}">
                <p14:modId xmlns:p14="http://schemas.microsoft.com/office/powerpoint/2010/main" val="3763529574"/>
              </p:ext>
            </p:extLst>
          </p:nvPr>
        </p:nvGraphicFramePr>
        <p:xfrm>
          <a:off x="594360" y="1203960"/>
          <a:ext cx="10158985" cy="4536440"/>
        </p:xfrm>
        <a:graphic>
          <a:graphicData uri="http://schemas.openxmlformats.org/drawingml/2006/table">
            <a:tbl>
              <a:tblPr firstRow="1" bandRow="1">
                <a:tableStyleId>{5C22544A-7EE6-4342-B048-85BDC9FD1C3A}</a:tableStyleId>
              </a:tblPr>
              <a:tblGrid>
                <a:gridCol w="4564380">
                  <a:extLst>
                    <a:ext uri="{9D8B030D-6E8A-4147-A177-3AD203B41FA5}">
                      <a16:colId xmlns:a16="http://schemas.microsoft.com/office/drawing/2014/main" val="373242284"/>
                    </a:ext>
                  </a:extLst>
                </a:gridCol>
                <a:gridCol w="626598">
                  <a:extLst>
                    <a:ext uri="{9D8B030D-6E8A-4147-A177-3AD203B41FA5}">
                      <a16:colId xmlns:a16="http://schemas.microsoft.com/office/drawing/2014/main" val="2586056358"/>
                    </a:ext>
                  </a:extLst>
                </a:gridCol>
                <a:gridCol w="4486629">
                  <a:extLst>
                    <a:ext uri="{9D8B030D-6E8A-4147-A177-3AD203B41FA5}">
                      <a16:colId xmlns:a16="http://schemas.microsoft.com/office/drawing/2014/main" val="478477150"/>
                    </a:ext>
                  </a:extLst>
                </a:gridCol>
                <a:gridCol w="481378">
                  <a:extLst>
                    <a:ext uri="{9D8B030D-6E8A-4147-A177-3AD203B41FA5}">
                      <a16:colId xmlns:a16="http://schemas.microsoft.com/office/drawing/2014/main" val="1303935874"/>
                    </a:ext>
                  </a:extLst>
                </a:gridCol>
              </a:tblGrid>
              <a:tr h="370840">
                <a:tc>
                  <a:txBody>
                    <a:bodyPr/>
                    <a:lstStyle/>
                    <a:p>
                      <a:r>
                        <a:rPr lang="en-GB" sz="1200" b="1">
                          <a:solidFill>
                            <a:schemeClr val="bg1"/>
                          </a:solidFill>
                        </a:rPr>
                        <a:t>Foreword……………………………………………………………..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457200" lvl="1" algn="l" defTabSz="914400" rtl="0" eaLnBrk="1" latinLnBrk="0" hangingPunct="1"/>
                      <a:r>
                        <a:rPr lang="en-GB" sz="1200" b="0" kern="1200">
                          <a:solidFill>
                            <a:schemeClr val="bg1"/>
                          </a:solidFill>
                          <a:latin typeface="+mn-lt"/>
                          <a:ea typeface="+mn-ea"/>
                          <a:cs typeface="+mn-cs"/>
                        </a:rPr>
                        <a:t>Maintain a Safe and Resilient Network</a:t>
                      </a:r>
                      <a:r>
                        <a:rPr lang="en-GB" sz="1200" b="1" kern="1200">
                          <a:solidFill>
                            <a:schemeClr val="bg1"/>
                          </a:solidFill>
                          <a:latin typeface="+mn-lt"/>
                          <a:ea typeface="+mn-ea"/>
                          <a:cs typeface="+mn-cs"/>
                        </a:rPr>
                        <a:t>………………….</a:t>
                      </a:r>
                      <a:endParaRPr lang="en-GB" sz="1200" b="0" kern="1200">
                        <a:solidFill>
                          <a:schemeClr val="bg1"/>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13069298"/>
                  </a:ext>
                </a:extLst>
              </a:tr>
              <a:tr h="370840">
                <a:tc>
                  <a:txBody>
                    <a:bodyPr/>
                    <a:lstStyle/>
                    <a:p>
                      <a:pPr marL="288000" lvl="1" indent="-228600" algn="l" defTabSz="914400" rtl="0" eaLnBrk="1" fontAlgn="b" latinLnBrk="0" hangingPunct="1">
                        <a:buFont typeface="+mj-lt"/>
                        <a:buAutoNum type="arabicPeriod"/>
                      </a:pPr>
                      <a:r>
                        <a:rPr lang="en-GB" sz="1200" b="1" kern="1200">
                          <a:solidFill>
                            <a:schemeClr val="bg1"/>
                          </a:solidFill>
                          <a:latin typeface="+mn-lt"/>
                          <a:ea typeface="+mn-ea"/>
                          <a:cs typeface="+mn-cs"/>
                        </a:rPr>
                        <a:t>Electricity Networks Innovation Strategy – Vision………</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Support Innovation Cultures and Knowledge Sharing</a:t>
                      </a:r>
                      <a:r>
                        <a:rPr lang="en-GB" sz="1200" b="1">
                          <a:solidFill>
                            <a:schemeClr val="bg1"/>
                          </a:solidFill>
                        </a:rPr>
                        <a:t>…</a:t>
                      </a:r>
                      <a:endParaRPr lang="en-GB" sz="1200" b="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60835822"/>
                  </a:ext>
                </a:extLst>
              </a:tr>
              <a:tr h="370840">
                <a:tc>
                  <a:txBody>
                    <a:bodyPr/>
                    <a:lstStyle/>
                    <a:p>
                      <a:pPr marL="288000" lvl="1" indent="-228600" algn="l" defTabSz="914400" rtl="0" eaLnBrk="1" fontAlgn="b" latinLnBrk="0" hangingPunct="1">
                        <a:buFont typeface="+mj-lt"/>
                        <a:buAutoNum type="arabicPeriod" startAt="2"/>
                      </a:pPr>
                      <a:r>
                        <a:rPr lang="en-GB" sz="1200" b="1" kern="1200">
                          <a:solidFill>
                            <a:schemeClr val="bg1"/>
                          </a:solidFill>
                          <a:latin typeface="+mn-lt"/>
                          <a:ea typeface="+mn-ea"/>
                          <a:cs typeface="+mn-cs"/>
                        </a:rPr>
                        <a:t>Key Challenges for a Decarbonised Electricity System..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0"/>
                      <a:r>
                        <a:rPr lang="en-GB" sz="1200" b="1">
                          <a:solidFill>
                            <a:schemeClr val="bg1"/>
                          </a:solidFill>
                        </a:rPr>
                        <a:t>10.  Shared Network innovation themes……………............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223527315"/>
                  </a:ext>
                </a:extLst>
              </a:tr>
              <a:tr h="370840">
                <a:tc>
                  <a:txBody>
                    <a:bodyPr/>
                    <a:lstStyle/>
                    <a:p>
                      <a:pPr marL="288000" lvl="1" indent="-228600" algn="l" defTabSz="914400" rtl="0" eaLnBrk="1" fontAlgn="b" latinLnBrk="0" hangingPunct="1">
                        <a:buFont typeface="+mj-lt"/>
                        <a:buAutoNum type="arabicPeriod" startAt="3"/>
                      </a:pPr>
                      <a:r>
                        <a:rPr lang="en-GB" sz="1200" b="1" kern="1200">
                          <a:solidFill>
                            <a:schemeClr val="bg1"/>
                          </a:solidFill>
                          <a:latin typeface="+mn-lt"/>
                          <a:ea typeface="+mn-ea"/>
                          <a:cs typeface="+mn-cs"/>
                        </a:rPr>
                        <a:t>Building a Net-Zero‑Ready Energy System……………….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Data and digitalisation</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34576741"/>
                  </a:ext>
                </a:extLst>
              </a:tr>
              <a:tr h="370840">
                <a:tc>
                  <a:txBody>
                    <a:bodyPr/>
                    <a:lstStyle/>
                    <a:p>
                      <a:pPr marL="288000" lvl="1" indent="-228600" algn="l" defTabSz="914400" rtl="0" eaLnBrk="1" fontAlgn="b" latinLnBrk="0" hangingPunct="1">
                        <a:buFont typeface="+mj-lt"/>
                        <a:buAutoNum type="arabicPeriod" startAt="4"/>
                      </a:pPr>
                      <a:r>
                        <a:rPr lang="en-GB" sz="1200" b="1" kern="1200">
                          <a:solidFill>
                            <a:schemeClr val="bg1"/>
                          </a:solidFill>
                          <a:latin typeface="+mn-lt"/>
                          <a:ea typeface="+mn-ea"/>
                          <a:cs typeface="+mn-cs"/>
                        </a:rPr>
                        <a:t>Electricity Networks Innovation Strategy – Objectives…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Flexibility and market evolution</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875449332"/>
                  </a:ext>
                </a:extLst>
              </a:tr>
              <a:tr h="370840">
                <a:tc>
                  <a:txBody>
                    <a:bodyPr/>
                    <a:lstStyle/>
                    <a:p>
                      <a:pPr marL="288000" lvl="1" indent="-228600" algn="l" defTabSz="914400" rtl="0" eaLnBrk="1" fontAlgn="b" latinLnBrk="0" hangingPunct="1">
                        <a:buFont typeface="+mj-lt"/>
                        <a:buAutoNum type="arabicPeriod" startAt="5"/>
                      </a:pPr>
                      <a:r>
                        <a:rPr lang="en-GB" sz="1200" b="1" kern="1200">
                          <a:solidFill>
                            <a:schemeClr val="bg1"/>
                          </a:solidFill>
                          <a:latin typeface="+mn-lt"/>
                          <a:ea typeface="+mn-ea"/>
                          <a:cs typeface="+mn-cs"/>
                        </a:rPr>
                        <a:t>Electricity Networks Innovation Strategy – Themes…….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Net-Zero and the energy transition</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78416814"/>
                  </a:ext>
                </a:extLst>
              </a:tr>
              <a:tr h="370840">
                <a:tc>
                  <a:txBody>
                    <a:bodyPr/>
                    <a:lstStyle/>
                    <a:p>
                      <a:pPr marL="288000" lvl="1" indent="-228600" algn="l" defTabSz="914400" rtl="0" eaLnBrk="1" fontAlgn="b" latinLnBrk="0" hangingPunct="1">
                        <a:buFont typeface="+mj-lt"/>
                        <a:buAutoNum type="arabicPeriod" startAt="6"/>
                      </a:pPr>
                      <a:r>
                        <a:rPr lang="en-GB" sz="1200" b="1" kern="1200">
                          <a:solidFill>
                            <a:schemeClr val="bg1"/>
                          </a:solidFill>
                          <a:latin typeface="+mn-lt"/>
                          <a:ea typeface="+mn-ea"/>
                          <a:cs typeface="+mn-cs"/>
                        </a:rPr>
                        <a:t>Innovation to Date – Turning ideas into capabilities.……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Optimised assets and practices</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73195815"/>
                  </a:ext>
                </a:extLst>
              </a:tr>
              <a:tr h="370840">
                <a:tc>
                  <a:txBody>
                    <a:bodyPr/>
                    <a:lstStyle/>
                    <a:p>
                      <a:pPr marL="288000" lvl="1" indent="-228600" algn="l" defTabSz="914400" rtl="0" eaLnBrk="1" fontAlgn="b" latinLnBrk="0" hangingPunct="1">
                        <a:buFont typeface="+mj-lt"/>
                        <a:buAutoNum type="arabicPeriod" startAt="7"/>
                      </a:pPr>
                      <a:r>
                        <a:rPr lang="en-GB" sz="1200" b="1" kern="1200">
                          <a:solidFill>
                            <a:schemeClr val="bg1"/>
                          </a:solidFill>
                          <a:latin typeface="+mn-lt"/>
                          <a:ea typeface="+mn-ea"/>
                          <a:cs typeface="+mn-cs"/>
                        </a:rPr>
                        <a:t>Electricity Networks Innovation Strategy – Horizons Development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Supporting consumers in vulnerable situations</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81742129"/>
                  </a:ext>
                </a:extLst>
              </a:tr>
              <a:tr h="370840">
                <a:tc>
                  <a:txBody>
                    <a:bodyPr/>
                    <a:lstStyle/>
                    <a:p>
                      <a:pPr marL="288000" lvl="1" indent="-228600" algn="l" defTabSz="914400" rtl="0" eaLnBrk="1" fontAlgn="b" latinLnBrk="0" hangingPunct="1">
                        <a:buFont typeface="+mj-lt"/>
                        <a:buAutoNum type="arabicPeriod" startAt="8"/>
                      </a:pPr>
                      <a:r>
                        <a:rPr lang="en-GB" sz="1200" b="1" kern="1200">
                          <a:solidFill>
                            <a:schemeClr val="bg1"/>
                          </a:solidFill>
                          <a:latin typeface="+mn-lt"/>
                          <a:ea typeface="+mn-ea"/>
                          <a:cs typeface="+mn-cs"/>
                        </a:rPr>
                        <a:t>Innovation Horizons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1"/>
                      <a:r>
                        <a:rPr lang="en-GB" sz="1200" b="0">
                          <a:solidFill>
                            <a:schemeClr val="bg1"/>
                          </a:solidFill>
                        </a:rPr>
                        <a:t>Whole energy system</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39820151"/>
                  </a:ext>
                </a:extLst>
              </a:tr>
              <a:tr h="370840">
                <a:tc>
                  <a:txBody>
                    <a:bodyPr/>
                    <a:lstStyle/>
                    <a:p>
                      <a:pPr marL="288000" lvl="1" indent="-228600" algn="l" defTabSz="914400" rtl="0" eaLnBrk="1" fontAlgn="b" latinLnBrk="0" hangingPunct="1">
                        <a:buFont typeface="+mj-lt"/>
                        <a:buAutoNum type="arabicPeriod" startAt="9"/>
                      </a:pPr>
                      <a:r>
                        <a:rPr lang="en-GB" sz="1200" b="1" kern="1200">
                          <a:solidFill>
                            <a:schemeClr val="bg1"/>
                          </a:solidFill>
                          <a:latin typeface="+mn-lt"/>
                          <a:ea typeface="+mn-ea"/>
                          <a:cs typeface="+mn-cs"/>
                        </a:rPr>
                        <a:t>Innovation Objectives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0"/>
                      <a:r>
                        <a:rPr lang="en-GB" sz="1200" b="1">
                          <a:solidFill>
                            <a:schemeClr val="bg1"/>
                          </a:solidFill>
                        </a:rPr>
                        <a:t>11. In Summary……………………………………………………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41149637"/>
                  </a:ext>
                </a:extLst>
              </a:tr>
              <a:tr h="370840">
                <a:tc>
                  <a:txBody>
                    <a:bodyPr/>
                    <a:lstStyle/>
                    <a:p>
                      <a:pPr lvl="1"/>
                      <a:r>
                        <a:rPr lang="en-GB" sz="1200" b="0">
                          <a:solidFill>
                            <a:schemeClr val="bg1"/>
                          </a:solidFill>
                        </a:rPr>
                        <a:t>Deliver an Environmentally Sustainable Network</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rPr>
                        <a:t>12. Glossary……………………………………………………….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22069921"/>
                  </a:ext>
                </a:extLst>
              </a:tr>
              <a:tr h="370840">
                <a:tc>
                  <a:txBody>
                    <a:bodyPr/>
                    <a:lstStyle/>
                    <a:p>
                      <a:pPr lvl="1"/>
                      <a:r>
                        <a:rPr lang="en-GB" sz="1200" b="0">
                          <a:solidFill>
                            <a:schemeClr val="bg1"/>
                          </a:solidFill>
                        </a:rPr>
                        <a:t>Meet the Needs of Consumers and Network Users</a:t>
                      </a:r>
                      <a:r>
                        <a:rPr lang="en-GB" sz="1200" b="1">
                          <a:solidFill>
                            <a:schemeClr val="bg1"/>
                          </a:solidFill>
                        </a:rPr>
                        <a:t>……….</a:t>
                      </a:r>
                      <a:endParaRPr lang="en-GB" sz="1200" b="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GB" sz="1200" b="1">
                          <a:solidFill>
                            <a:schemeClr val="bg1"/>
                          </a:solidFill>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0"/>
                      <a:endParaRPr lang="en-GB" sz="1200" b="1">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GB" sz="1200" b="1">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165200919"/>
                  </a:ext>
                </a:extLst>
              </a:tr>
            </a:tbl>
          </a:graphicData>
        </a:graphic>
      </p:graphicFrame>
      <p:sp>
        <p:nvSpPr>
          <p:cNvPr id="5" name="TextBox 4">
            <a:extLst>
              <a:ext uri="{FF2B5EF4-FFF2-40B4-BE49-F238E27FC236}">
                <a16:creationId xmlns:a16="http://schemas.microsoft.com/office/drawing/2014/main" id="{C7A2E17C-48EE-D89E-A930-7BBE5F5FDD27}"/>
              </a:ext>
            </a:extLst>
          </p:cNvPr>
          <p:cNvSpPr txBox="1"/>
          <p:nvPr/>
        </p:nvSpPr>
        <p:spPr>
          <a:xfrm>
            <a:off x="1681480" y="697885"/>
            <a:ext cx="2202180" cy="461665"/>
          </a:xfrm>
          <a:prstGeom prst="rect">
            <a:avLst/>
          </a:prstGeom>
          <a:noFill/>
        </p:spPr>
        <p:txBody>
          <a:bodyPr wrap="square" rtlCol="0">
            <a:spAutoFit/>
          </a:bodyPr>
          <a:lstStyle/>
          <a:p>
            <a:r>
              <a:rPr lang="en-GB" sz="2400" b="1" u="sng">
                <a:solidFill>
                  <a:schemeClr val="bg1"/>
                </a:solidFill>
                <a:uFill>
                  <a:solidFill>
                    <a:schemeClr val="accent3"/>
                  </a:solidFill>
                </a:uFill>
              </a:rPr>
              <a:t>Contents</a:t>
            </a:r>
          </a:p>
        </p:txBody>
      </p:sp>
    </p:spTree>
    <p:extLst>
      <p:ext uri="{BB962C8B-B14F-4D97-AF65-F5344CB8AC3E}">
        <p14:creationId xmlns:p14="http://schemas.microsoft.com/office/powerpoint/2010/main" val="367336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04FD-FFA7-BC1E-1B62-2AFF3C1CBC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66B0B-52C4-D3CE-C872-F64EA057AC9E}"/>
              </a:ext>
            </a:extLst>
          </p:cNvPr>
          <p:cNvSpPr>
            <a:spLocks noGrp="1"/>
          </p:cNvSpPr>
          <p:nvPr>
            <p:ph idx="1"/>
          </p:nvPr>
        </p:nvSpPr>
        <p:spPr>
          <a:xfrm>
            <a:off x="262393" y="1742850"/>
            <a:ext cx="11656705" cy="3960000"/>
          </a:xfrm>
        </p:spPr>
        <p:txBody>
          <a:bodyPr vert="horz" lIns="0" tIns="0" rIns="0" bIns="0" numCol="2" spcCol="360000" rtlCol="0" anchor="t">
            <a:noAutofit/>
          </a:bodyPr>
          <a:lstStyle/>
          <a:p>
            <a:r>
              <a:rPr lang="en-GB" sz="1200" b="0"/>
              <a:t>The shift to a clean, secure electricity system means flexibility must grow at a pace that matches the UK’s ambition for 100% clean power by 2030, with at least 95% of electricity from low‑carbon sources under the government’s Clean Power 2030 Action Plan. As renewable generation expands rapidly, networks will increasingly rely on flexible resources to smooth variability, maintain system stability and ensure customers benefit from a resilient, affordable energy system.</a:t>
            </a:r>
          </a:p>
          <a:p>
            <a:r>
              <a:rPr lang="en-GB" sz="1200" b="0"/>
              <a:t>Innovation therefore has a critical role in opening up new forms of flexibility and creating markets that reward consumers, communities and businesses for participating.</a:t>
            </a:r>
          </a:p>
          <a:p>
            <a:r>
              <a:rPr lang="en-GB" sz="1200" b="0"/>
              <a:t>Government policy is already reshaping expectations for flexibility across the electricity sector. The Clean Flexibility Roadmap</a:t>
            </a:r>
            <a:r>
              <a:rPr lang="en-GB" sz="1200" b="0" baseline="30000"/>
              <a:t>1</a:t>
            </a:r>
            <a:r>
              <a:rPr lang="en-GB" sz="1200" b="0"/>
              <a:t> sets out a path to a two‑ to three‑fold increase in clean flexibility by 2030, targeting 51–66 GW of capacity, and rising to 204 GW by 2050 through technologies such as batteries, consumer‑led flexibility, interconnection and long‑duration storage. Alongside this, new regulatory changes demonstrate how digital tools and market reforms are enabling broader participation in flexibility markets across 2026 and beyond. </a:t>
            </a:r>
            <a:endParaRPr lang="en-GB" sz="1200" b="0">
              <a:cs typeface="Arial"/>
            </a:endParaRPr>
          </a:p>
          <a:p>
            <a:r>
              <a:rPr lang="en-GB" sz="1200" b="0"/>
              <a:t>As electrification accelerates through heat, transport and industrial decarbonisation, variability in demand and generation will continue to increase. Developing smarter market frameworks, improved forecasting and more dynamic commercial models will help networks make better use of distributed flexibility, support faster low‑carbon connections and defer reinforcement where possible. By enabling flexible solutions to support traditional network upgrades, innovation can help deliver a system that is cleaner, more efficient and better aligned to the UK’s long‑term Net-Zero goals.</a:t>
            </a:r>
          </a:p>
        </p:txBody>
      </p:sp>
      <p:sp>
        <p:nvSpPr>
          <p:cNvPr id="4" name="Slide Number Placeholder 3">
            <a:extLst>
              <a:ext uri="{FF2B5EF4-FFF2-40B4-BE49-F238E27FC236}">
                <a16:creationId xmlns:a16="http://schemas.microsoft.com/office/drawing/2014/main" id="{DF79C090-D02E-FD2A-691F-7D5063451BCE}"/>
              </a:ext>
            </a:extLst>
          </p:cNvPr>
          <p:cNvSpPr>
            <a:spLocks noGrp="1"/>
          </p:cNvSpPr>
          <p:nvPr>
            <p:ph type="sldNum" sz="quarter" idx="12"/>
          </p:nvPr>
        </p:nvSpPr>
        <p:spPr/>
        <p:txBody>
          <a:bodyPr/>
          <a:lstStyle/>
          <a:p>
            <a:fld id="{98FF217E-B86F-EA42-9607-BE163228A213}" type="slidenum">
              <a:rPr lang="en-GB" smtClean="0"/>
              <a:pPr/>
              <a:t>20</a:t>
            </a:fld>
            <a:endParaRPr lang="en-GB"/>
          </a:p>
        </p:txBody>
      </p:sp>
      <p:grpSp>
        <p:nvGrpSpPr>
          <p:cNvPr id="9" name="Group 8">
            <a:extLst>
              <a:ext uri="{FF2B5EF4-FFF2-40B4-BE49-F238E27FC236}">
                <a16:creationId xmlns:a16="http://schemas.microsoft.com/office/drawing/2014/main" id="{1CFFF2F5-F7FF-D680-D021-A0075F0D63C8}"/>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F0071463-4BE3-A98B-5772-527C7C57E3B0}"/>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96DFEA-3567-0C21-DB75-86FF7B3C5B9D}"/>
                </a:ext>
              </a:extLst>
            </p:cNvPr>
            <p:cNvSpPr txBox="1"/>
            <p:nvPr/>
          </p:nvSpPr>
          <p:spPr>
            <a:xfrm>
              <a:off x="1602559" y="301938"/>
              <a:ext cx="6008273" cy="646331"/>
            </a:xfrm>
            <a:prstGeom prst="rect">
              <a:avLst/>
            </a:prstGeom>
            <a:noFill/>
          </p:spPr>
          <p:txBody>
            <a:bodyPr wrap="square" rtlCol="0">
              <a:spAutoFit/>
            </a:bodyPr>
            <a:lstStyle/>
            <a:p>
              <a:r>
                <a:rPr lang="en-GB" sz="1200" b="1">
                  <a:solidFill>
                    <a:schemeClr val="bg1"/>
                  </a:solidFill>
                </a:rPr>
                <a:t>Theme</a:t>
              </a:r>
            </a:p>
            <a:p>
              <a:r>
                <a:rPr lang="en-GB" sz="2400">
                  <a:solidFill>
                    <a:schemeClr val="bg1"/>
                  </a:solidFill>
                </a:rPr>
                <a:t>Flexibility and market evolution</a:t>
              </a:r>
            </a:p>
          </p:txBody>
        </p:sp>
        <p:sp>
          <p:nvSpPr>
            <p:cNvPr id="7" name="Rectangle 6">
              <a:extLst>
                <a:ext uri="{FF2B5EF4-FFF2-40B4-BE49-F238E27FC236}">
                  <a16:creationId xmlns:a16="http://schemas.microsoft.com/office/drawing/2014/main" id="{2A1F0917-5F5F-E928-4B19-CECC4B8EE1F9}"/>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DFBAB94-ABD2-7D57-7F37-C0A9B1C49923}"/>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Driving innovation that unlocks clean flexibility across the electricity system, enabling faster low‑carbon connections and more efficient use of renewable energy as the UK scales toward its 2050 targets.</a:t>
              </a:r>
            </a:p>
          </p:txBody>
        </p:sp>
        <p:sp>
          <p:nvSpPr>
            <p:cNvPr id="6" name="Oval 5">
              <a:extLst>
                <a:ext uri="{FF2B5EF4-FFF2-40B4-BE49-F238E27FC236}">
                  <a16:creationId xmlns:a16="http://schemas.microsoft.com/office/drawing/2014/main" id="{861C6599-30D1-8B59-8D53-0C5085571D64}"/>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9893DC51-5831-3030-1466-5554AF510F0D}"/>
              </a:ext>
            </a:extLst>
          </p:cNvPr>
          <p:cNvSpPr txBox="1"/>
          <p:nvPr/>
        </p:nvSpPr>
        <p:spPr>
          <a:xfrm>
            <a:off x="10366461" y="5870900"/>
            <a:ext cx="1905000" cy="215444"/>
          </a:xfrm>
          <a:prstGeom prst="rect">
            <a:avLst/>
          </a:prstGeom>
          <a:noFill/>
        </p:spPr>
        <p:txBody>
          <a:bodyPr wrap="square" rtlCol="0">
            <a:spAutoFit/>
          </a:bodyPr>
          <a:lstStyle/>
          <a:p>
            <a:r>
              <a:rPr lang="en-GB" sz="700" baseline="30000"/>
              <a:t>1</a:t>
            </a:r>
            <a:r>
              <a:rPr lang="en-GB" sz="800">
                <a:hlinkClick r:id="rId2"/>
              </a:rPr>
              <a:t>Clean flexibility roadmap - GOV.UK</a:t>
            </a:r>
            <a:endParaRPr lang="en-GB" sz="700"/>
          </a:p>
        </p:txBody>
      </p:sp>
      <p:grpSp>
        <p:nvGrpSpPr>
          <p:cNvPr id="20" name="Group 19">
            <a:extLst>
              <a:ext uri="{FF2B5EF4-FFF2-40B4-BE49-F238E27FC236}">
                <a16:creationId xmlns:a16="http://schemas.microsoft.com/office/drawing/2014/main" id="{6DC57011-7692-360B-C6AD-2412C756C68D}"/>
              </a:ext>
            </a:extLst>
          </p:cNvPr>
          <p:cNvGrpSpPr/>
          <p:nvPr/>
        </p:nvGrpSpPr>
        <p:grpSpPr>
          <a:xfrm>
            <a:off x="423218" y="482291"/>
            <a:ext cx="779528" cy="732319"/>
            <a:chOff x="423218" y="482291"/>
            <a:chExt cx="779528" cy="732319"/>
          </a:xfrm>
        </p:grpSpPr>
        <p:pic>
          <p:nvPicPr>
            <p:cNvPr id="8" name="Picture 7" descr="A white circle with black background&#10;&#10;Description automatically generated">
              <a:hlinkClick r:id="rId3" action="ppaction://hlinksldjump"/>
              <a:extLst>
                <a:ext uri="{FF2B5EF4-FFF2-40B4-BE49-F238E27FC236}">
                  <a16:creationId xmlns:a16="http://schemas.microsoft.com/office/drawing/2014/main" id="{1492A34D-793A-675A-4C02-B68CCF11979D}"/>
                </a:ext>
              </a:extLst>
            </p:cNvPr>
            <p:cNvPicPr>
              <a:picLocks noChangeAspect="1"/>
            </p:cNvPicPr>
            <p:nvPr/>
          </p:nvPicPr>
          <p:blipFill>
            <a:blip r:embed="rId4">
              <a:alphaModFix amt="35000"/>
            </a:blip>
            <a:stretch>
              <a:fillRect/>
            </a:stretch>
          </p:blipFill>
          <p:spPr>
            <a:xfrm>
              <a:off x="423218" y="482291"/>
              <a:ext cx="756124" cy="720000"/>
            </a:xfrm>
            <a:prstGeom prst="rect">
              <a:avLst/>
            </a:prstGeom>
          </p:spPr>
        </p:pic>
        <p:pic>
          <p:nvPicPr>
            <p:cNvPr id="16" name="Picture 15" descr="A white circle with circles on a black background&#10;&#10;Description automatically generated">
              <a:extLst>
                <a:ext uri="{FF2B5EF4-FFF2-40B4-BE49-F238E27FC236}">
                  <a16:creationId xmlns:a16="http://schemas.microsoft.com/office/drawing/2014/main" id="{F80469F7-126B-8FB0-1289-F941E1C25F23}"/>
                </a:ext>
              </a:extLst>
            </p:cNvPr>
            <p:cNvPicPr>
              <a:picLocks noChangeAspect="1"/>
            </p:cNvPicPr>
            <p:nvPr/>
          </p:nvPicPr>
          <p:blipFill>
            <a:blip r:embed="rId5"/>
            <a:stretch>
              <a:fillRect/>
            </a:stretch>
          </p:blipFill>
          <p:spPr>
            <a:xfrm>
              <a:off x="482746" y="494610"/>
              <a:ext cx="720000" cy="720000"/>
            </a:xfrm>
            <a:prstGeom prst="rect">
              <a:avLst/>
            </a:prstGeom>
          </p:spPr>
        </p:pic>
      </p:grpSp>
      <p:sp>
        <p:nvSpPr>
          <p:cNvPr id="11" name="AutoShape 2">
            <a:extLst>
              <a:ext uri="{FF2B5EF4-FFF2-40B4-BE49-F238E27FC236}">
                <a16:creationId xmlns:a16="http://schemas.microsoft.com/office/drawing/2014/main" id="{0759EBA4-8698-0A52-D8AE-61D227FC92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a:extLst>
              <a:ext uri="{FF2B5EF4-FFF2-40B4-BE49-F238E27FC236}">
                <a16:creationId xmlns:a16="http://schemas.microsoft.com/office/drawing/2014/main" id="{BD4403FC-3D61-75CB-6C9C-624491D493A8}"/>
              </a:ext>
            </a:extLst>
          </p:cNvPr>
          <p:cNvPicPr>
            <a:picLocks noChangeAspect="1"/>
          </p:cNvPicPr>
          <p:nvPr/>
        </p:nvPicPr>
        <p:blipFill>
          <a:blip r:embed="rId6"/>
          <a:srcRect l="3342"/>
          <a:stretch>
            <a:fillRect/>
          </a:stretch>
        </p:blipFill>
        <p:spPr>
          <a:xfrm>
            <a:off x="6561197" y="2863730"/>
            <a:ext cx="4527711" cy="2844000"/>
          </a:xfrm>
          <a:prstGeom prst="rect">
            <a:avLst/>
          </a:prstGeom>
        </p:spPr>
      </p:pic>
    </p:spTree>
    <p:extLst>
      <p:ext uri="{BB962C8B-B14F-4D97-AF65-F5344CB8AC3E}">
        <p14:creationId xmlns:p14="http://schemas.microsoft.com/office/powerpoint/2010/main" val="28908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B008-9F82-6396-2634-1036912AD8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93333-142E-F559-F42C-86A9B435EEBD}"/>
              </a:ext>
            </a:extLst>
          </p:cNvPr>
          <p:cNvSpPr>
            <a:spLocks noGrp="1"/>
          </p:cNvSpPr>
          <p:nvPr>
            <p:ph idx="1"/>
          </p:nvPr>
        </p:nvSpPr>
        <p:spPr>
          <a:xfrm>
            <a:off x="233282" y="1715762"/>
            <a:ext cx="8743077" cy="4193969"/>
          </a:xfrm>
        </p:spPr>
        <p:txBody>
          <a:bodyPr vert="horz" lIns="0" tIns="0" rIns="0" bIns="0" numCol="2" spcCol="360000" rtlCol="0" anchor="t">
            <a:noAutofit/>
          </a:bodyPr>
          <a:lstStyle/>
          <a:p>
            <a:r>
              <a:rPr lang="en-GB" sz="1200" b="0"/>
              <a:t>The UK’s transition to Net-Zero requires an inclusive, fully sustainable energy system and a fundamental shift in how electricity networks plan, operate and coordinate change. Government policy is accelerating this transition. The Clean Power 2030 Action Plan commits to clean power meeting all of Great Britain’s electricity demand by 2030, with at least 95% of generation coming from low‑carbon sources and no more than 5% from unabated gas.</a:t>
            </a:r>
          </a:p>
          <a:p>
            <a:r>
              <a:rPr lang="en-GB" sz="1200" b="0"/>
              <a:t>At the same time, the Clean Flexibility Roadmap sets out the need to grow clean flexibility to 55–66 GW by 2030</a:t>
            </a:r>
            <a:r>
              <a:rPr lang="en-GB" sz="1200" b="0" baseline="30000"/>
              <a:t>1</a:t>
            </a:r>
            <a:r>
              <a:rPr lang="en-GB" sz="1200" b="0"/>
              <a:t> and much higher by mid‑century, reshaping how networks balance variability and support whole‑system decarbonisation. Innovation is central to delivering this transition at pace: testing new technologies, trialling new planning and coordination approaches, improving asset visibility and creating business‑as‑usual solutions that prepare the system for the future.</a:t>
            </a:r>
          </a:p>
          <a:p>
            <a:r>
              <a:rPr lang="en-GB" sz="1200" b="0"/>
              <a:t>A crucial part of this transition is stronger transmission system integration. As offshore generation zones expand and power must be transported over longer distances, networks will need to support more complex long‑distance transfers and maintain system stability under higher levels of renewable penetrations. Enhanced coordination between transmission and distribution, improved inertia and stability management, and new control approaches will be essential to keep the system secure and reliable as power flows become more dynamic.</a:t>
            </a:r>
          </a:p>
          <a:p>
            <a:r>
              <a:rPr lang="en-GB" sz="1200" b="0"/>
              <a:t>Strengthening interoperability and asset visibility, in line with Ofgem’s Flexibility Market Asset Registration (FMAR) work and the emerging asset visibility register, will provide consistent, trusted data foundations for flexibility participation across the sector. As the energy system evolves, innovation also needs to ensure markets become more inclusive and consumer‑centred, so flexibility opportunities remain accessible, well‑protected and aligned with changing digital requirements shaped by FMAR.</a:t>
            </a:r>
          </a:p>
          <a:p>
            <a:r>
              <a:rPr lang="en-GB" sz="1200" b="0"/>
              <a:t>Ultimately, achieving clean power by 2030 and Net-Zero by 2050 is not only about decarbonising supply—it is about creating a flexible, resilient and affordable system shaped around the needs of consumers, local areas and sectors across the economy.</a:t>
            </a:r>
            <a:endParaRPr lang="en-GB" sz="1200" b="0">
              <a:cs typeface="Arial"/>
            </a:endParaRPr>
          </a:p>
        </p:txBody>
      </p:sp>
      <p:sp>
        <p:nvSpPr>
          <p:cNvPr id="4" name="Slide Number Placeholder 3">
            <a:extLst>
              <a:ext uri="{FF2B5EF4-FFF2-40B4-BE49-F238E27FC236}">
                <a16:creationId xmlns:a16="http://schemas.microsoft.com/office/drawing/2014/main" id="{44DE03C4-D60E-DD9F-79A6-C33CFB743A75}"/>
              </a:ext>
            </a:extLst>
          </p:cNvPr>
          <p:cNvSpPr>
            <a:spLocks noGrp="1"/>
          </p:cNvSpPr>
          <p:nvPr>
            <p:ph type="sldNum" sz="quarter" idx="12"/>
          </p:nvPr>
        </p:nvSpPr>
        <p:spPr/>
        <p:txBody>
          <a:bodyPr/>
          <a:lstStyle/>
          <a:p>
            <a:fld id="{98FF217E-B86F-EA42-9607-BE163228A213}" type="slidenum">
              <a:rPr lang="en-GB" smtClean="0"/>
              <a:pPr/>
              <a:t>21</a:t>
            </a:fld>
            <a:endParaRPr lang="en-GB"/>
          </a:p>
        </p:txBody>
      </p:sp>
      <p:grpSp>
        <p:nvGrpSpPr>
          <p:cNvPr id="9" name="Group 8">
            <a:extLst>
              <a:ext uri="{FF2B5EF4-FFF2-40B4-BE49-F238E27FC236}">
                <a16:creationId xmlns:a16="http://schemas.microsoft.com/office/drawing/2014/main" id="{5BABA2A8-0F1D-FF3F-D9BC-3DE9F645ACCD}"/>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95627F8A-AA81-4432-C89C-FD98675535EE}"/>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53D6B21-BB8B-D773-5143-216FCE34785A}"/>
                </a:ext>
              </a:extLst>
            </p:cNvPr>
            <p:cNvSpPr txBox="1"/>
            <p:nvPr/>
          </p:nvSpPr>
          <p:spPr>
            <a:xfrm>
              <a:off x="1602559" y="301938"/>
              <a:ext cx="6578915" cy="646331"/>
            </a:xfrm>
            <a:prstGeom prst="rect">
              <a:avLst/>
            </a:prstGeom>
            <a:noFill/>
            <a:ln>
              <a:solidFill>
                <a:schemeClr val="tx2"/>
              </a:solidFill>
            </a:ln>
          </p:spPr>
          <p:txBody>
            <a:bodyPr wrap="square" rtlCol="0">
              <a:spAutoFit/>
            </a:bodyPr>
            <a:lstStyle/>
            <a:p>
              <a:r>
                <a:rPr lang="en-GB" sz="1200" b="1">
                  <a:solidFill>
                    <a:schemeClr val="bg1"/>
                  </a:solidFill>
                </a:rPr>
                <a:t>Theme</a:t>
              </a:r>
            </a:p>
            <a:p>
              <a:r>
                <a:rPr lang="en-GB" sz="2400">
                  <a:solidFill>
                    <a:schemeClr val="bg1"/>
                  </a:solidFill>
                </a:rPr>
                <a:t>Net-Zero and the energy system transition</a:t>
              </a:r>
            </a:p>
          </p:txBody>
        </p:sp>
        <p:sp>
          <p:nvSpPr>
            <p:cNvPr id="7" name="Rectangle 6">
              <a:extLst>
                <a:ext uri="{FF2B5EF4-FFF2-40B4-BE49-F238E27FC236}">
                  <a16:creationId xmlns:a16="http://schemas.microsoft.com/office/drawing/2014/main" id="{3144CEA6-BEF3-A13B-CC2C-714576F2DA28}"/>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EED2FDC-4C81-4728-D11B-9FB6252356A9}"/>
                </a:ext>
              </a:extLst>
            </p:cNvPr>
            <p:cNvSpPr txBox="1"/>
            <p:nvPr/>
          </p:nvSpPr>
          <p:spPr>
            <a:xfrm>
              <a:off x="1602560" y="1043940"/>
              <a:ext cx="7373800" cy="461665"/>
            </a:xfrm>
            <a:prstGeom prst="rect">
              <a:avLst/>
            </a:prstGeom>
            <a:noFill/>
            <a:ln>
              <a:noFill/>
            </a:ln>
          </p:spPr>
          <p:txBody>
            <a:bodyPr wrap="square" rtlCol="0">
              <a:spAutoFit/>
            </a:bodyPr>
            <a:lstStyle/>
            <a:p>
              <a:r>
                <a:rPr lang="en-GB" sz="1200">
                  <a:solidFill>
                    <a:schemeClr val="bg1"/>
                  </a:solidFill>
                </a:rPr>
                <a:t>Facilitating and accelerating the UK’s transition to Net-Zero and beyond to an inclusive, fully sustainable energy system.</a:t>
              </a:r>
            </a:p>
          </p:txBody>
        </p:sp>
        <p:sp>
          <p:nvSpPr>
            <p:cNvPr id="6" name="Oval 5">
              <a:extLst>
                <a:ext uri="{FF2B5EF4-FFF2-40B4-BE49-F238E27FC236}">
                  <a16:creationId xmlns:a16="http://schemas.microsoft.com/office/drawing/2014/main" id="{FA8FF54E-A259-62C6-C39C-EFE277F739EA}"/>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a:extLst>
              <a:ext uri="{FF2B5EF4-FFF2-40B4-BE49-F238E27FC236}">
                <a16:creationId xmlns:a16="http://schemas.microsoft.com/office/drawing/2014/main" id="{5C8F811B-C81D-8FF6-CBED-E2216335D106}"/>
              </a:ext>
            </a:extLst>
          </p:cNvPr>
          <p:cNvPicPr>
            <a:picLocks noChangeAspect="1"/>
          </p:cNvPicPr>
          <p:nvPr/>
        </p:nvPicPr>
        <p:blipFill>
          <a:blip r:embed="rId2">
            <a:alphaModFix amt="35000"/>
          </a:blip>
          <a:stretch>
            <a:fillRect/>
          </a:stretch>
        </p:blipFill>
        <p:spPr>
          <a:xfrm>
            <a:off x="411162" y="635833"/>
            <a:ext cx="780236" cy="473176"/>
          </a:xfrm>
          <a:prstGeom prst="rect">
            <a:avLst/>
          </a:prstGeom>
        </p:spPr>
      </p:pic>
      <p:pic>
        <p:nvPicPr>
          <p:cNvPr id="22" name="Picture 21">
            <a:extLst>
              <a:ext uri="{FF2B5EF4-FFF2-40B4-BE49-F238E27FC236}">
                <a16:creationId xmlns:a16="http://schemas.microsoft.com/office/drawing/2014/main" id="{CE432512-BADC-EDAA-25C2-687BCAD447AD}"/>
              </a:ext>
            </a:extLst>
          </p:cNvPr>
          <p:cNvPicPr>
            <a:picLocks noChangeAspect="1"/>
          </p:cNvPicPr>
          <p:nvPr/>
        </p:nvPicPr>
        <p:blipFill>
          <a:blip r:embed="rId2">
            <a:alphaModFix/>
          </a:blip>
          <a:stretch>
            <a:fillRect/>
          </a:stretch>
        </p:blipFill>
        <p:spPr>
          <a:xfrm>
            <a:off x="435372" y="663244"/>
            <a:ext cx="780236" cy="473176"/>
          </a:xfrm>
          <a:prstGeom prst="rect">
            <a:avLst/>
          </a:prstGeom>
        </p:spPr>
      </p:pic>
      <p:sp>
        <p:nvSpPr>
          <p:cNvPr id="2" name="TextBox 1">
            <a:extLst>
              <a:ext uri="{FF2B5EF4-FFF2-40B4-BE49-F238E27FC236}">
                <a16:creationId xmlns:a16="http://schemas.microsoft.com/office/drawing/2014/main" id="{2DF7219D-FBD4-F373-8742-12D25E2F9C82}"/>
              </a:ext>
            </a:extLst>
          </p:cNvPr>
          <p:cNvSpPr txBox="1"/>
          <p:nvPr/>
        </p:nvSpPr>
        <p:spPr>
          <a:xfrm>
            <a:off x="10460093" y="5806123"/>
            <a:ext cx="1560968" cy="215444"/>
          </a:xfrm>
          <a:prstGeom prst="rect">
            <a:avLst/>
          </a:prstGeom>
          <a:noFill/>
        </p:spPr>
        <p:txBody>
          <a:bodyPr wrap="square" rtlCol="0">
            <a:spAutoFit/>
          </a:bodyPr>
          <a:lstStyle/>
          <a:p>
            <a:r>
              <a:rPr lang="en-GB" sz="800" baseline="30000">
                <a:solidFill>
                  <a:schemeClr val="accent1"/>
                </a:solidFill>
              </a:rPr>
              <a:t>1</a:t>
            </a:r>
            <a:r>
              <a:rPr lang="en-GB" sz="800">
                <a:solidFill>
                  <a:schemeClr val="accent1"/>
                </a:solidFill>
              </a:rPr>
              <a:t>  clean-flexibility-roadmap</a:t>
            </a:r>
          </a:p>
        </p:txBody>
      </p:sp>
      <p:pic>
        <p:nvPicPr>
          <p:cNvPr id="13" name="Picture 12" descr="A solar panels and wind turbines&#10;&#10;AI-generated content may be incorrect.">
            <a:extLst>
              <a:ext uri="{FF2B5EF4-FFF2-40B4-BE49-F238E27FC236}">
                <a16:creationId xmlns:a16="http://schemas.microsoft.com/office/drawing/2014/main" id="{A14B9CEA-4488-7CFD-1C5B-32987B0E5658}"/>
              </a:ext>
            </a:extLst>
          </p:cNvPr>
          <p:cNvPicPr>
            <a:picLocks noChangeAspect="1"/>
          </p:cNvPicPr>
          <p:nvPr/>
        </p:nvPicPr>
        <p:blipFill>
          <a:blip r:embed="rId3"/>
          <a:stretch>
            <a:fillRect/>
          </a:stretch>
        </p:blipFill>
        <p:spPr>
          <a:xfrm>
            <a:off x="9092093" y="1999019"/>
            <a:ext cx="2736000" cy="3393741"/>
          </a:xfrm>
          <a:prstGeom prst="rect">
            <a:avLst/>
          </a:prstGeom>
        </p:spPr>
      </p:pic>
    </p:spTree>
    <p:extLst>
      <p:ext uri="{BB962C8B-B14F-4D97-AF65-F5344CB8AC3E}">
        <p14:creationId xmlns:p14="http://schemas.microsoft.com/office/powerpoint/2010/main" val="917315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6230-2F83-DAC7-F694-68E90F57C3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AAA18-37A9-D263-037A-9BBB2BD50980}"/>
              </a:ext>
            </a:extLst>
          </p:cNvPr>
          <p:cNvSpPr>
            <a:spLocks noGrp="1"/>
          </p:cNvSpPr>
          <p:nvPr>
            <p:ph idx="1"/>
          </p:nvPr>
        </p:nvSpPr>
        <p:spPr>
          <a:xfrm>
            <a:off x="251493" y="1640347"/>
            <a:ext cx="9773920" cy="4269384"/>
          </a:xfrm>
        </p:spPr>
        <p:txBody>
          <a:bodyPr numCol="2"/>
          <a:lstStyle/>
          <a:p>
            <a:r>
              <a:rPr lang="en-GB" sz="1150" b="0"/>
              <a:t>Innovation in asset management and operational practices is essential for preparing the electricity system for the scale, speed and complexity of the Net-Zero transition. As the system transforms, networks must operate more dynamically, manage new forms of variability and deliver sustained reliability under rapidly changing conditions. Optimising assets and practices is therefore about efficiency and ensuring the system is resilient, future‑ready and capable of supporting accelerated low‑carbon deployment.</a:t>
            </a:r>
          </a:p>
          <a:p>
            <a:r>
              <a:rPr lang="en-GB" sz="1150" b="0"/>
              <a:t>Over the next decade, networks will need to adopt new approaches that strengthen asset health, improve visibility and support more agile operational decision‑making. This includes expanding monitoring capability, integrating digital tools that improve predictive maintenance, and deploying new technologies that extend the performance and resilience of existing infrastructure. These improvements are vital for keeping pace with rising electrification, growing connection demand and increasing system variability.</a:t>
            </a:r>
          </a:p>
          <a:p>
            <a:r>
              <a:rPr lang="en-GB" sz="1150" b="0"/>
              <a:t>A key priority will be enhancing climate resilience, as networks face more frequent and severe storms, flooding and heat events. Strengthening asset hardening, improving situational awareness and adopting adaptive operational strategies will be critical to maintain reliability and protect customers as environmental risks intensify.</a:t>
            </a:r>
          </a:p>
          <a:p>
            <a:r>
              <a:rPr lang="en-GB" sz="1150" b="0"/>
              <a:t>To support the UK’s system transformation, we need to evolve how we manage assets so we can:</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Deliver the infrastructure upgrades needed to support a clean, flexible electricity system.</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Increase digital and physical asset resilience as operational conditions become more dynamic.</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Enhance monitoring, diagnostics and real‑time situational awareness across the network.</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Improve predictive maintenance and risk‑based interventions to maintain reliability at scale.</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Reduce environmental impact through improved asset lifecycles and resource efficiency.</a:t>
            </a:r>
          </a:p>
          <a:p>
            <a:pPr marL="171450" marR="0" lvl="0" indent="-171450" defTabSz="914400" rtl="0" eaLnBrk="1" fontAlgn="auto" latinLnBrk="0" hangingPunct="1">
              <a:lnSpc>
                <a:spcPct val="110000"/>
              </a:lnSpc>
              <a:spcBef>
                <a:spcPts val="0"/>
              </a:spcBef>
              <a:spcAft>
                <a:spcPts val="0"/>
              </a:spcAft>
              <a:buClr>
                <a:srgbClr val="BECC00"/>
              </a:buClr>
              <a:buSzTx/>
              <a:buFont typeface="Arial" panose="020B0604020202020204" pitchFamily="34" charset="0"/>
              <a:buChar char="•"/>
              <a:tabLst/>
              <a:defRPr/>
            </a:pPr>
            <a:r>
              <a:rPr lang="en-GB" sz="1150" b="0"/>
              <a:t>Strengthen cyber‑secure operation of digital tools and connected assets.</a:t>
            </a:r>
          </a:p>
          <a:p>
            <a:pPr marR="0" lvl="0" defTabSz="914400" rtl="0" eaLnBrk="1" fontAlgn="auto" latinLnBrk="0" hangingPunct="1">
              <a:lnSpc>
                <a:spcPct val="110000"/>
              </a:lnSpc>
              <a:spcBef>
                <a:spcPts val="600"/>
              </a:spcBef>
              <a:spcAft>
                <a:spcPts val="0"/>
              </a:spcAft>
              <a:buClr>
                <a:srgbClr val="BECC00"/>
              </a:buClr>
              <a:buSzTx/>
              <a:tabLst/>
              <a:defRPr/>
            </a:pPr>
            <a:r>
              <a:rPr lang="en-GB" sz="1150" b="0"/>
              <a:t>Innovation accelerates these improvements by providing a safe space to trial, validate and de-risk new methods before they are scaled across business‑as‑usual processes. It reduces delivery risk by demonstrating how emerging technologies, analytics and operational models can improve reliability, resilience and efficiency at pace. As the pace of change in the system increases, innovation will increasingly drive the optimisation of assets and practices, enabling networks to deliver a </a:t>
            </a:r>
            <a:r>
              <a:rPr lang="en-GB" sz="1150"/>
              <a:t>secure, sustainable and affordable energy system for the future</a:t>
            </a:r>
            <a:r>
              <a:rPr lang="en-GB" sz="1150" b="0"/>
              <a:t>.</a:t>
            </a:r>
          </a:p>
        </p:txBody>
      </p:sp>
      <p:sp>
        <p:nvSpPr>
          <p:cNvPr id="4" name="Slide Number Placeholder 3">
            <a:extLst>
              <a:ext uri="{FF2B5EF4-FFF2-40B4-BE49-F238E27FC236}">
                <a16:creationId xmlns:a16="http://schemas.microsoft.com/office/drawing/2014/main" id="{723D4027-8327-EAB9-BD33-A343989B4ACB}"/>
              </a:ext>
            </a:extLst>
          </p:cNvPr>
          <p:cNvSpPr>
            <a:spLocks noGrp="1"/>
          </p:cNvSpPr>
          <p:nvPr>
            <p:ph type="sldNum" sz="quarter" idx="12"/>
          </p:nvPr>
        </p:nvSpPr>
        <p:spPr/>
        <p:txBody>
          <a:bodyPr/>
          <a:lstStyle/>
          <a:p>
            <a:fld id="{98FF217E-B86F-EA42-9607-BE163228A213}" type="slidenum">
              <a:rPr lang="en-GB" smtClean="0"/>
              <a:pPr/>
              <a:t>22</a:t>
            </a:fld>
            <a:endParaRPr lang="en-GB"/>
          </a:p>
        </p:txBody>
      </p:sp>
      <p:grpSp>
        <p:nvGrpSpPr>
          <p:cNvPr id="9" name="Group 8">
            <a:extLst>
              <a:ext uri="{FF2B5EF4-FFF2-40B4-BE49-F238E27FC236}">
                <a16:creationId xmlns:a16="http://schemas.microsoft.com/office/drawing/2014/main" id="{ED5C3ED7-ED26-6698-86CC-A2EC0C4F120E}"/>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E9928A75-F62D-C50A-6AC5-11D53C31237B}"/>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653A9E3-7F5D-6404-3119-441B6824AA14}"/>
                </a:ext>
              </a:extLst>
            </p:cNvPr>
            <p:cNvSpPr txBox="1"/>
            <p:nvPr/>
          </p:nvSpPr>
          <p:spPr>
            <a:xfrm>
              <a:off x="1602560" y="301938"/>
              <a:ext cx="5733266" cy="646331"/>
            </a:xfrm>
            <a:prstGeom prst="rect">
              <a:avLst/>
            </a:prstGeom>
            <a:noFill/>
          </p:spPr>
          <p:txBody>
            <a:bodyPr wrap="square" rtlCol="0">
              <a:spAutoFit/>
            </a:bodyPr>
            <a:lstStyle/>
            <a:p>
              <a:r>
                <a:rPr lang="en-GB" sz="1200" b="1">
                  <a:solidFill>
                    <a:schemeClr val="bg1"/>
                  </a:solidFill>
                </a:rPr>
                <a:t>Theme</a:t>
              </a:r>
            </a:p>
            <a:p>
              <a:r>
                <a:rPr lang="en-GB" sz="2400">
                  <a:solidFill>
                    <a:schemeClr val="bg1"/>
                  </a:solidFill>
                </a:rPr>
                <a:t>Optimised assets and practices</a:t>
              </a:r>
            </a:p>
          </p:txBody>
        </p:sp>
        <p:sp>
          <p:nvSpPr>
            <p:cNvPr id="7" name="Rectangle 6">
              <a:extLst>
                <a:ext uri="{FF2B5EF4-FFF2-40B4-BE49-F238E27FC236}">
                  <a16:creationId xmlns:a16="http://schemas.microsoft.com/office/drawing/2014/main" id="{D2F2EAF4-BF8B-EE0F-6CB3-0F8B15228965}"/>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1EA4FF6-BC09-B170-D912-C3D7C1034B35}"/>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Developing and implementing industry-leading techniques for optimising existing core business and adopting new technologies.</a:t>
              </a:r>
            </a:p>
          </p:txBody>
        </p:sp>
        <p:sp>
          <p:nvSpPr>
            <p:cNvPr id="6" name="Oval 5">
              <a:extLst>
                <a:ext uri="{FF2B5EF4-FFF2-40B4-BE49-F238E27FC236}">
                  <a16:creationId xmlns:a16="http://schemas.microsoft.com/office/drawing/2014/main" id="{EFA04D83-D7E3-0EA5-0F73-E5686F183C37}"/>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3214C85E-00BE-3D10-667F-81D548C090D5}"/>
              </a:ext>
            </a:extLst>
          </p:cNvPr>
          <p:cNvGrpSpPr/>
          <p:nvPr/>
        </p:nvGrpSpPr>
        <p:grpSpPr>
          <a:xfrm>
            <a:off x="441280" y="497881"/>
            <a:ext cx="720000" cy="720000"/>
            <a:chOff x="413498" y="453575"/>
            <a:chExt cx="720000" cy="720000"/>
          </a:xfrm>
        </p:grpSpPr>
        <p:pic>
          <p:nvPicPr>
            <p:cNvPr id="21" name="Picture 20" descr="A white gears on a black background&#10;&#10;Description automatically generated">
              <a:extLst>
                <a:ext uri="{FF2B5EF4-FFF2-40B4-BE49-F238E27FC236}">
                  <a16:creationId xmlns:a16="http://schemas.microsoft.com/office/drawing/2014/main" id="{BB752B08-A74F-7A24-4A00-56CA40344408}"/>
                </a:ext>
              </a:extLst>
            </p:cNvPr>
            <p:cNvPicPr>
              <a:picLocks noChangeAspect="1"/>
            </p:cNvPicPr>
            <p:nvPr/>
          </p:nvPicPr>
          <p:blipFill>
            <a:blip r:embed="rId3">
              <a:alphaModFix amt="35000"/>
            </a:blip>
            <a:stretch>
              <a:fillRect/>
            </a:stretch>
          </p:blipFill>
          <p:spPr>
            <a:xfrm>
              <a:off x="413498" y="453575"/>
              <a:ext cx="720000" cy="720000"/>
            </a:xfrm>
            <a:prstGeom prst="rect">
              <a:avLst/>
            </a:prstGeom>
          </p:spPr>
        </p:pic>
        <p:pic>
          <p:nvPicPr>
            <p:cNvPr id="23" name="Picture 22" descr="A white circle with lines on a black background&#10;&#10;Description automatically generated">
              <a:extLst>
                <a:ext uri="{FF2B5EF4-FFF2-40B4-BE49-F238E27FC236}">
                  <a16:creationId xmlns:a16="http://schemas.microsoft.com/office/drawing/2014/main" id="{8042FCD3-9D08-F9AB-C2D5-A20CD6D2004B}"/>
                </a:ext>
              </a:extLst>
            </p:cNvPr>
            <p:cNvPicPr>
              <a:picLocks noChangeAspect="1"/>
            </p:cNvPicPr>
            <p:nvPr/>
          </p:nvPicPr>
          <p:blipFill>
            <a:blip r:embed="rId4"/>
            <a:stretch>
              <a:fillRect/>
            </a:stretch>
          </p:blipFill>
          <p:spPr>
            <a:xfrm>
              <a:off x="456642" y="481497"/>
              <a:ext cx="670506" cy="670506"/>
            </a:xfrm>
            <a:prstGeom prst="rect">
              <a:avLst/>
            </a:prstGeom>
          </p:spPr>
        </p:pic>
      </p:grpSp>
      <p:pic>
        <p:nvPicPr>
          <p:cNvPr id="11" name="Picture 10" descr="A person in a hard hat and safety gear on a power line&#10;&#10;AI-generated content may be incorrect.">
            <a:extLst>
              <a:ext uri="{FF2B5EF4-FFF2-40B4-BE49-F238E27FC236}">
                <a16:creationId xmlns:a16="http://schemas.microsoft.com/office/drawing/2014/main" id="{EF40A831-A51A-63D9-D386-C437D2C41EC0}"/>
              </a:ext>
            </a:extLst>
          </p:cNvPr>
          <p:cNvPicPr>
            <a:picLocks noChangeAspect="1"/>
          </p:cNvPicPr>
          <p:nvPr/>
        </p:nvPicPr>
        <p:blipFill>
          <a:blip r:embed="rId5"/>
          <a:srcRect l="62667" r="625" b="1310"/>
          <a:stretch>
            <a:fillRect/>
          </a:stretch>
        </p:blipFill>
        <p:spPr>
          <a:xfrm>
            <a:off x="10212507" y="2250774"/>
            <a:ext cx="1728000" cy="3048530"/>
          </a:xfrm>
          <a:prstGeom prst="rect">
            <a:avLst/>
          </a:prstGeom>
        </p:spPr>
      </p:pic>
    </p:spTree>
    <p:extLst>
      <p:ext uri="{BB962C8B-B14F-4D97-AF65-F5344CB8AC3E}">
        <p14:creationId xmlns:p14="http://schemas.microsoft.com/office/powerpoint/2010/main" val="191768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714D5-65D5-AC79-5D12-1F79CFB82A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66B7D1-19AF-FCB9-97D0-9D0D72BBD1BB}"/>
              </a:ext>
            </a:extLst>
          </p:cNvPr>
          <p:cNvSpPr>
            <a:spLocks noGrp="1"/>
          </p:cNvSpPr>
          <p:nvPr>
            <p:ph idx="1"/>
          </p:nvPr>
        </p:nvSpPr>
        <p:spPr>
          <a:xfrm>
            <a:off x="349857" y="1799999"/>
            <a:ext cx="8973275" cy="4109731"/>
          </a:xfrm>
        </p:spPr>
        <p:txBody>
          <a:bodyPr vert="horz" lIns="0" tIns="0" rIns="0" bIns="0" numCol="2" spcCol="108000" rtlCol="0" anchor="t">
            <a:noAutofit/>
          </a:bodyPr>
          <a:lstStyle/>
          <a:p>
            <a:r>
              <a:rPr lang="en-GB" sz="1200" b="0"/>
              <a:t>As the UK decarbonises and electricity becomes the backbone of everyday life, powering heating, transport and digital services, networks must make the transition just and inclusive by proactively identifying consumers who may be at heightened risk, protecting them during change and ensuring they can benefit from new services. </a:t>
            </a:r>
          </a:p>
          <a:p>
            <a:r>
              <a:rPr lang="en-GB" sz="1200" b="0"/>
              <a:t>Vulnerability is contextual and can arise from personal circumstances combined with system changes (e.g., new tariffs, flexible services, digital access). Innovation enables networks to anticipate where support is most needed, design change to avoid unintended consequences, and embed protections at pace and scale. With the growing reliance on electricity as we decarbonise, it is more important than ever that networks can identify and support consumers in vulnerable situations. </a:t>
            </a:r>
            <a:endParaRPr lang="en-GB" sz="1200" b="0">
              <a:cs typeface="Arial"/>
            </a:endParaRPr>
          </a:p>
          <a:p>
            <a:r>
              <a:rPr lang="en-GB" sz="1200" b="0"/>
              <a:t>The Vulnerability Assessment Tool provides a consistent way to assess potential impacts of innovation on consumers in vulnerable circumstances, and the evolving Vulnerability Visualisation Tool maps vulnerability at a local level so support can be targeted where it matters most.</a:t>
            </a:r>
            <a:endParaRPr lang="en-GB" sz="1200" b="0">
              <a:solidFill>
                <a:schemeClr val="tx1"/>
              </a:solidFill>
            </a:endParaRPr>
          </a:p>
        </p:txBody>
      </p:sp>
      <p:sp>
        <p:nvSpPr>
          <p:cNvPr id="4" name="Slide Number Placeholder 3">
            <a:extLst>
              <a:ext uri="{FF2B5EF4-FFF2-40B4-BE49-F238E27FC236}">
                <a16:creationId xmlns:a16="http://schemas.microsoft.com/office/drawing/2014/main" id="{265DFBCB-B03B-3157-330B-E89E05CBEA8B}"/>
              </a:ext>
            </a:extLst>
          </p:cNvPr>
          <p:cNvSpPr>
            <a:spLocks noGrp="1"/>
          </p:cNvSpPr>
          <p:nvPr>
            <p:ph type="sldNum" sz="quarter" idx="12"/>
          </p:nvPr>
        </p:nvSpPr>
        <p:spPr/>
        <p:txBody>
          <a:bodyPr/>
          <a:lstStyle/>
          <a:p>
            <a:fld id="{98FF217E-B86F-EA42-9607-BE163228A213}" type="slidenum">
              <a:rPr lang="en-GB" smtClean="0"/>
              <a:pPr/>
              <a:t>23</a:t>
            </a:fld>
            <a:endParaRPr lang="en-GB"/>
          </a:p>
        </p:txBody>
      </p:sp>
      <p:grpSp>
        <p:nvGrpSpPr>
          <p:cNvPr id="9" name="Group 8">
            <a:extLst>
              <a:ext uri="{FF2B5EF4-FFF2-40B4-BE49-F238E27FC236}">
                <a16:creationId xmlns:a16="http://schemas.microsoft.com/office/drawing/2014/main" id="{50FAA3EC-7BC2-915A-4034-F26D6783A690}"/>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B2739126-7A56-AD78-4C2B-E1FC6B50A771}"/>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1158CF6-6F6F-2A21-E0FB-E837E3D27FBC}"/>
                </a:ext>
              </a:extLst>
            </p:cNvPr>
            <p:cNvSpPr txBox="1"/>
            <p:nvPr/>
          </p:nvSpPr>
          <p:spPr>
            <a:xfrm>
              <a:off x="1602559" y="301938"/>
              <a:ext cx="6661417" cy="646331"/>
            </a:xfrm>
            <a:prstGeom prst="rect">
              <a:avLst/>
            </a:prstGeom>
            <a:noFill/>
          </p:spPr>
          <p:txBody>
            <a:bodyPr wrap="square" rtlCol="0">
              <a:spAutoFit/>
            </a:bodyPr>
            <a:lstStyle/>
            <a:p>
              <a:r>
                <a:rPr lang="en-GB" sz="1200" b="1">
                  <a:solidFill>
                    <a:schemeClr val="bg1"/>
                  </a:solidFill>
                </a:rPr>
                <a:t>Theme</a:t>
              </a:r>
            </a:p>
            <a:p>
              <a:r>
                <a:rPr lang="en-GB" sz="2400">
                  <a:solidFill>
                    <a:schemeClr val="bg1"/>
                  </a:solidFill>
                </a:rPr>
                <a:t>Supporting consumers in vulnerable situations</a:t>
              </a:r>
            </a:p>
          </p:txBody>
        </p:sp>
        <p:sp>
          <p:nvSpPr>
            <p:cNvPr id="7" name="Rectangle 6">
              <a:extLst>
                <a:ext uri="{FF2B5EF4-FFF2-40B4-BE49-F238E27FC236}">
                  <a16:creationId xmlns:a16="http://schemas.microsoft.com/office/drawing/2014/main" id="{56F66794-B2A7-AE35-0AF6-22BD071FD587}"/>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CD4C87-E7B1-14BB-99E3-EB4FC4FEAE50}"/>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Ensuring a just, electricity‑reliant Net-Zero transition by proactively identifying vulnerability, protecting consumers, and embedding equitable access into network change. </a:t>
              </a:r>
            </a:p>
          </p:txBody>
        </p:sp>
        <p:sp>
          <p:nvSpPr>
            <p:cNvPr id="6" name="Oval 5">
              <a:extLst>
                <a:ext uri="{FF2B5EF4-FFF2-40B4-BE49-F238E27FC236}">
                  <a16:creationId xmlns:a16="http://schemas.microsoft.com/office/drawing/2014/main" id="{A624EB6C-AACB-0217-8FCF-C41E5CED449A}"/>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D0945459-247A-D01E-2984-59594B62B07B}"/>
              </a:ext>
            </a:extLst>
          </p:cNvPr>
          <p:cNvGrpSpPr/>
          <p:nvPr/>
        </p:nvGrpSpPr>
        <p:grpSpPr>
          <a:xfrm>
            <a:off x="460865" y="474296"/>
            <a:ext cx="680830" cy="660510"/>
            <a:chOff x="461024" y="463400"/>
            <a:chExt cx="680830" cy="660510"/>
          </a:xfrm>
        </p:grpSpPr>
        <p:pic>
          <p:nvPicPr>
            <p:cNvPr id="22" name="Picture 21" descr="A black and white logo&#10;&#10;Description automatically generated">
              <a:extLst>
                <a:ext uri="{FF2B5EF4-FFF2-40B4-BE49-F238E27FC236}">
                  <a16:creationId xmlns:a16="http://schemas.microsoft.com/office/drawing/2014/main" id="{D2AE5A2C-D5F9-813D-E9C7-F88EB192E02F}"/>
                </a:ext>
              </a:extLst>
            </p:cNvPr>
            <p:cNvPicPr>
              <a:picLocks noChangeAspect="1"/>
            </p:cNvPicPr>
            <p:nvPr/>
          </p:nvPicPr>
          <p:blipFill>
            <a:blip r:embed="rId3">
              <a:alphaModFix amt="35000"/>
            </a:blip>
            <a:stretch>
              <a:fillRect/>
            </a:stretch>
          </p:blipFill>
          <p:spPr>
            <a:xfrm>
              <a:off x="461024" y="463400"/>
              <a:ext cx="680512" cy="648000"/>
            </a:xfrm>
            <a:prstGeom prst="rect">
              <a:avLst/>
            </a:prstGeom>
          </p:spPr>
        </p:pic>
        <p:pic>
          <p:nvPicPr>
            <p:cNvPr id="24" name="Picture 23" descr="A heart in a house&#10;&#10;Description automatically generated">
              <a:extLst>
                <a:ext uri="{FF2B5EF4-FFF2-40B4-BE49-F238E27FC236}">
                  <a16:creationId xmlns:a16="http://schemas.microsoft.com/office/drawing/2014/main" id="{FDAED5AD-7DDA-F9FA-744C-829D5E6FD657}"/>
                </a:ext>
              </a:extLst>
            </p:cNvPr>
            <p:cNvPicPr>
              <a:picLocks noChangeAspect="1"/>
            </p:cNvPicPr>
            <p:nvPr/>
          </p:nvPicPr>
          <p:blipFill>
            <a:blip r:embed="rId4"/>
            <a:stretch>
              <a:fillRect/>
            </a:stretch>
          </p:blipFill>
          <p:spPr>
            <a:xfrm>
              <a:off x="511854" y="493910"/>
              <a:ext cx="630000" cy="630000"/>
            </a:xfrm>
            <a:prstGeom prst="rect">
              <a:avLst/>
            </a:prstGeom>
          </p:spPr>
        </p:pic>
      </p:grpSp>
      <p:pic>
        <p:nvPicPr>
          <p:cNvPr id="8" name="Picture 7" descr="A house with solar panels on the roof&#10;&#10;AI-generated content may be incorrect.">
            <a:extLst>
              <a:ext uri="{FF2B5EF4-FFF2-40B4-BE49-F238E27FC236}">
                <a16:creationId xmlns:a16="http://schemas.microsoft.com/office/drawing/2014/main" id="{4638D344-F41A-8C49-1C0C-1A03CF4854E7}"/>
              </a:ext>
            </a:extLst>
          </p:cNvPr>
          <p:cNvPicPr>
            <a:picLocks noChangeAspect="1"/>
          </p:cNvPicPr>
          <p:nvPr/>
        </p:nvPicPr>
        <p:blipFill>
          <a:blip r:embed="rId5"/>
          <a:stretch>
            <a:fillRect/>
          </a:stretch>
        </p:blipFill>
        <p:spPr>
          <a:xfrm>
            <a:off x="7573006" y="3831337"/>
            <a:ext cx="3911391" cy="2165537"/>
          </a:xfrm>
          <a:prstGeom prst="rect">
            <a:avLst/>
          </a:prstGeom>
        </p:spPr>
      </p:pic>
      <p:sp>
        <p:nvSpPr>
          <p:cNvPr id="11" name="TextBox 10">
            <a:extLst>
              <a:ext uri="{FF2B5EF4-FFF2-40B4-BE49-F238E27FC236}">
                <a16:creationId xmlns:a16="http://schemas.microsoft.com/office/drawing/2014/main" id="{90C51EA7-ECC9-372E-0B09-310734BA4A06}"/>
              </a:ext>
            </a:extLst>
          </p:cNvPr>
          <p:cNvSpPr txBox="1"/>
          <p:nvPr/>
        </p:nvSpPr>
        <p:spPr>
          <a:xfrm>
            <a:off x="4838700" y="1574800"/>
            <a:ext cx="676910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200">
                <a:solidFill>
                  <a:schemeClr val="tx2"/>
                </a:solidFill>
                <a:latin typeface="Arial"/>
                <a:ea typeface="Segoe UI"/>
                <a:cs typeface="Segoe UI"/>
              </a:rPr>
              <a:t>​</a:t>
            </a:r>
          </a:p>
          <a:p>
            <a:pPr rtl="0"/>
            <a:r>
              <a:rPr lang="en-GB" sz="1200" baseline="0">
                <a:solidFill>
                  <a:schemeClr val="tx2"/>
                </a:solidFill>
                <a:latin typeface="Arial"/>
                <a:ea typeface="Segoe UI"/>
                <a:cs typeface="Segoe UI"/>
              </a:rPr>
              <a:t>Even when networks do not engage directly with consumers, innovation projects can still deliver tangible benefits, improving resilience, reducing costs, preventing outages and simplifying participation, so that no one is left behind as the system becomes cleaner, smarter and more dynamic. To achieve this, networks can:</a:t>
            </a:r>
            <a:r>
              <a:rPr lang="en-GB" sz="1200">
                <a:solidFill>
                  <a:schemeClr val="tx2"/>
                </a:solidFill>
                <a:latin typeface="Arial"/>
                <a:ea typeface="Segoe UI"/>
                <a:cs typeface="Segoe UI"/>
              </a:rPr>
              <a:t>​</a:t>
            </a:r>
          </a:p>
          <a:p>
            <a:pPr marL="171450" lvl="0" indent="-171450" rtl="0">
              <a:spcBef>
                <a:spcPts val="600"/>
              </a:spcBef>
              <a:buFont typeface="Arial,Sans-Serif"/>
              <a:buChar char="•"/>
            </a:pPr>
            <a:r>
              <a:rPr lang="en-GB" sz="1200" baseline="0">
                <a:solidFill>
                  <a:schemeClr val="tx2"/>
                </a:solidFill>
                <a:latin typeface="Arial"/>
                <a:ea typeface="Arial"/>
                <a:cs typeface="Arial"/>
              </a:rPr>
              <a:t>Proactively identify vulnerability using data‑led, locally granular indicators and target support where impact is greatest.</a:t>
            </a:r>
            <a:r>
              <a:rPr lang="en-GB" sz="1200">
                <a:solidFill>
                  <a:schemeClr val="tx2"/>
                </a:solidFill>
                <a:latin typeface="Arial"/>
                <a:ea typeface="Arial"/>
                <a:cs typeface="Arial"/>
              </a:rPr>
              <a:t>​</a:t>
            </a:r>
          </a:p>
          <a:p>
            <a:pPr marL="171450" lvl="0" indent="-171450" rtl="0">
              <a:spcBef>
                <a:spcPts val="600"/>
              </a:spcBef>
              <a:buFont typeface="Arial,Sans-Serif"/>
              <a:buChar char="•"/>
            </a:pPr>
            <a:r>
              <a:rPr lang="en-GB" sz="1200" baseline="0">
                <a:solidFill>
                  <a:schemeClr val="tx2"/>
                </a:solidFill>
                <a:latin typeface="Arial"/>
                <a:ea typeface="Arial"/>
                <a:cs typeface="Arial"/>
              </a:rPr>
              <a:t>Design for inclusion: co‑design trials and deployments to avoid unintended consequences and keep services accessible and comprehensible.</a:t>
            </a:r>
            <a:r>
              <a:rPr lang="en-US" sz="1200">
                <a:solidFill>
                  <a:schemeClr val="tx2"/>
                </a:solidFill>
                <a:latin typeface="Arial"/>
                <a:ea typeface="Arial"/>
                <a:cs typeface="Arial"/>
              </a:rPr>
              <a:t>​</a:t>
            </a:r>
          </a:p>
          <a:p>
            <a:pPr marL="171450" lvl="0" indent="-171450" rtl="0">
              <a:spcBef>
                <a:spcPts val="600"/>
              </a:spcBef>
              <a:buFont typeface="Arial,Sans-Serif"/>
              <a:buChar char="•"/>
            </a:pPr>
            <a:r>
              <a:rPr lang="en-GB" sz="1200" baseline="0">
                <a:solidFill>
                  <a:schemeClr val="tx2"/>
                </a:solidFill>
                <a:latin typeface="Arial"/>
                <a:ea typeface="Arial"/>
                <a:cs typeface="Arial"/>
              </a:rPr>
              <a:t>Strengthen outage preparedness and priority support as electrification and flexibility scale.</a:t>
            </a:r>
            <a:r>
              <a:rPr lang="en-US" sz="1200">
                <a:solidFill>
                  <a:schemeClr val="tx2"/>
                </a:solidFill>
                <a:latin typeface="Arial"/>
                <a:ea typeface="Arial"/>
                <a:cs typeface="Arial"/>
              </a:rPr>
              <a:t>​</a:t>
            </a:r>
          </a:p>
          <a:p>
            <a:pPr rtl="0">
              <a:spcBef>
                <a:spcPts val="600"/>
              </a:spcBef>
            </a:pPr>
            <a:endParaRPr lang="en-US" sz="1200">
              <a:solidFill>
                <a:schemeClr val="tx2"/>
              </a:solidFill>
              <a:latin typeface="Arial"/>
              <a:ea typeface="Segoe UI"/>
              <a:cs typeface="Segoe UI"/>
            </a:endParaRPr>
          </a:p>
          <a:p>
            <a:pPr algn="ctr"/>
            <a:endParaRPr lang="en-US" sz="2000">
              <a:solidFill>
                <a:schemeClr val="tx2"/>
              </a:solidFill>
            </a:endParaRPr>
          </a:p>
        </p:txBody>
      </p:sp>
      <p:sp>
        <p:nvSpPr>
          <p:cNvPr id="13" name="TextBox 12">
            <a:extLst>
              <a:ext uri="{FF2B5EF4-FFF2-40B4-BE49-F238E27FC236}">
                <a16:creationId xmlns:a16="http://schemas.microsoft.com/office/drawing/2014/main" id="{2D82695B-94A2-9015-28AE-161882C882A2}"/>
              </a:ext>
            </a:extLst>
          </p:cNvPr>
          <p:cNvSpPr txBox="1"/>
          <p:nvPr/>
        </p:nvSpPr>
        <p:spPr>
          <a:xfrm>
            <a:off x="4841875" y="3730625"/>
            <a:ext cx="2616200"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600"/>
              </a:spcBef>
              <a:buFont typeface="Arial,Sans-Serif"/>
              <a:buChar char="•"/>
            </a:pPr>
            <a:r>
              <a:rPr lang="en-GB" sz="1200">
                <a:solidFill>
                  <a:schemeClr val="tx2"/>
                </a:solidFill>
                <a:ea typeface="Arial"/>
                <a:cs typeface="Arial"/>
              </a:rPr>
              <a:t>Assess risk consistently and visualise vulnerability hotspots for targeted interventions.</a:t>
            </a:r>
            <a:r>
              <a:rPr lang="en-US" sz="1200">
                <a:solidFill>
                  <a:schemeClr val="tx2"/>
                </a:solidFill>
                <a:ea typeface="Arial"/>
                <a:cs typeface="Arial"/>
              </a:rPr>
              <a:t>​</a:t>
            </a:r>
          </a:p>
          <a:p>
            <a:pPr marL="171450" lvl="0" indent="-171450" rtl="0">
              <a:spcBef>
                <a:spcPts val="600"/>
              </a:spcBef>
              <a:buFont typeface="Arial,Sans-Serif"/>
              <a:buChar char="•"/>
            </a:pPr>
            <a:r>
              <a:rPr lang="en-GB" sz="1200" baseline="0">
                <a:solidFill>
                  <a:schemeClr val="tx2"/>
                </a:solidFill>
                <a:latin typeface="Arial"/>
                <a:ea typeface="Arial"/>
                <a:cs typeface="Arial"/>
              </a:rPr>
              <a:t>Enable safe, simple participation in flexibility and digital services, with clear protections and support.</a:t>
            </a:r>
            <a:r>
              <a:rPr lang="en-US" sz="1200" baseline="0">
                <a:solidFill>
                  <a:schemeClr val="tx2"/>
                </a:solidFill>
                <a:latin typeface="Arial"/>
                <a:ea typeface="Arial"/>
                <a:cs typeface="Arial"/>
              </a:rPr>
              <a:t>​</a:t>
            </a:r>
            <a:r>
              <a:rPr lang="en-US" sz="1200">
                <a:solidFill>
                  <a:schemeClr val="tx2"/>
                </a:solidFill>
                <a:latin typeface="Arial"/>
                <a:ea typeface="Arial"/>
                <a:cs typeface="Arial"/>
              </a:rPr>
              <a:t>​</a:t>
            </a:r>
          </a:p>
          <a:p>
            <a:pPr marL="171450" indent="-171450">
              <a:spcBef>
                <a:spcPts val="600"/>
              </a:spcBef>
              <a:buFont typeface="Arial,Sans-Serif"/>
              <a:buChar char="•"/>
            </a:pPr>
            <a:r>
              <a:rPr lang="en-GB" sz="1200" baseline="0">
                <a:solidFill>
                  <a:schemeClr val="tx2"/>
                </a:solidFill>
                <a:latin typeface="Arial"/>
                <a:ea typeface="Arial"/>
                <a:cs typeface="Arial"/>
              </a:rPr>
              <a:t>Scale proven safeguards from innovation into BAU to accelerate delivery and reduce </a:t>
            </a:r>
            <a:r>
              <a:rPr lang="en-GB" sz="1200">
                <a:solidFill>
                  <a:schemeClr val="tx2"/>
                </a:solidFill>
                <a:latin typeface="Arial"/>
                <a:ea typeface="Arial"/>
                <a:cs typeface="Arial"/>
              </a:rPr>
              <a:t>implementation risk</a:t>
            </a:r>
            <a:r>
              <a:rPr lang="en-GB" sz="1200" baseline="0">
                <a:solidFill>
                  <a:schemeClr val="tx2"/>
                </a:solidFill>
                <a:latin typeface="Arial"/>
                <a:ea typeface="Arial"/>
                <a:cs typeface="Arial"/>
              </a:rPr>
              <a:t>.</a:t>
            </a:r>
            <a:r>
              <a:rPr lang="en-US" sz="1200" baseline="0">
                <a:solidFill>
                  <a:schemeClr val="tx2"/>
                </a:solidFill>
                <a:latin typeface="Arial"/>
                <a:ea typeface="Arial"/>
                <a:cs typeface="Arial"/>
              </a:rPr>
              <a:t>​</a:t>
            </a:r>
            <a:endParaRPr lang="en-US" sz="2000">
              <a:solidFill>
                <a:schemeClr val="tx2"/>
              </a:solidFill>
            </a:endParaRPr>
          </a:p>
        </p:txBody>
      </p:sp>
    </p:spTree>
    <p:extLst>
      <p:ext uri="{BB962C8B-B14F-4D97-AF65-F5344CB8AC3E}">
        <p14:creationId xmlns:p14="http://schemas.microsoft.com/office/powerpoint/2010/main" val="389993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68EB4-644D-9280-EBB9-AEAEE6D0D8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05E97A-FEE4-53B1-5CB9-242697D2C157}"/>
              </a:ext>
            </a:extLst>
          </p:cNvPr>
          <p:cNvSpPr>
            <a:spLocks noGrp="1"/>
          </p:cNvSpPr>
          <p:nvPr>
            <p:ph idx="1"/>
          </p:nvPr>
        </p:nvSpPr>
        <p:spPr>
          <a:xfrm>
            <a:off x="258944" y="1799999"/>
            <a:ext cx="8268367" cy="4182790"/>
          </a:xfrm>
        </p:spPr>
        <p:txBody>
          <a:bodyPr numCol="2"/>
          <a:lstStyle/>
          <a:p>
            <a:r>
              <a:rPr lang="en-GB" sz="1200" b="0"/>
              <a:t>The whole‑energy‑system approach means planning and operating our networks in a way that recognises how electricity, transport, heat, digital infrastructure and local energy systems increasingly interact. </a:t>
            </a:r>
          </a:p>
          <a:p>
            <a:r>
              <a:rPr lang="en-GB" sz="1200" b="0"/>
              <a:t>In practice, whole‑system working enables faster, better‑targeted investment by coordinating decisions, data and operations across sectors. Shared data standards and interoperable digital platforms are essential to making this actionable, not just collaborative, by providing consistent visibility of demand, flexibility and constraints.</a:t>
            </a:r>
          </a:p>
          <a:p>
            <a:r>
              <a:rPr lang="en-GB" sz="1200" b="0"/>
              <a:t>As the system decarbonises, distribution networks increasingly act as active system integrators, sitting at the practical interface between transport, heat, generation and customers, and playing a pivotal orchestration role in real‑time operation and planning.</a:t>
            </a:r>
          </a:p>
          <a:p>
            <a:r>
              <a:rPr lang="en-GB" sz="1200" b="0"/>
              <a:t>Whole‑system innovation enables us to trial new ways of coordinating these changes, share digital tools, and bring successful approaches into business‑as‑usual so the system evolves coherently rather than in silos.</a:t>
            </a:r>
          </a:p>
          <a:p>
            <a:endParaRPr lang="en-GB" sz="1200" b="0"/>
          </a:p>
          <a:p>
            <a:r>
              <a:rPr lang="en-GB" sz="1200" b="0"/>
              <a:t> This includes:</a:t>
            </a:r>
          </a:p>
          <a:p>
            <a:pPr marL="171450" indent="-171450">
              <a:buClr>
                <a:schemeClr val="accent6"/>
              </a:buClr>
              <a:buFont typeface="Arial" panose="020B0604020202020204" pitchFamily="34" charset="0"/>
              <a:buChar char="•"/>
            </a:pPr>
            <a:r>
              <a:rPr lang="en-GB" sz="1200"/>
              <a:t>Coordinated network planning, </a:t>
            </a:r>
            <a:r>
              <a:rPr lang="en-GB" sz="1200" b="0"/>
              <a:t>including offshore coordination, interconnection planning and joint spatial scenarios to reduce delivery risk and support faster, more efficient investment.</a:t>
            </a:r>
          </a:p>
          <a:p>
            <a:pPr marL="171450" indent="-171450">
              <a:buClr>
                <a:schemeClr val="accent6"/>
              </a:buClr>
              <a:buFont typeface="Arial" panose="020B0604020202020204" pitchFamily="34" charset="0"/>
              <a:buChar char="•"/>
            </a:pPr>
            <a:r>
              <a:rPr lang="en-GB" sz="1200"/>
              <a:t>Aligned local infrastructure plans </a:t>
            </a:r>
            <a:r>
              <a:rPr lang="en-GB" sz="1200" b="0"/>
              <a:t>with cities and regions across transport, heat and development pathways.</a:t>
            </a:r>
          </a:p>
          <a:p>
            <a:pPr marL="171450" indent="-171450">
              <a:buClr>
                <a:schemeClr val="accent6"/>
              </a:buClr>
              <a:buFont typeface="Arial" panose="020B0604020202020204" pitchFamily="34" charset="0"/>
              <a:buChar char="•"/>
            </a:pPr>
            <a:r>
              <a:rPr lang="en-GB" sz="1200"/>
              <a:t>Shared operational visibility </a:t>
            </a:r>
            <a:r>
              <a:rPr lang="en-GB" sz="1200" b="0"/>
              <a:t>to enable better use of flexibility and manage constraints across sectors.</a:t>
            </a:r>
          </a:p>
          <a:p>
            <a:pPr marL="171450" indent="-171450">
              <a:buClr>
                <a:schemeClr val="accent6"/>
              </a:buClr>
              <a:buFont typeface="Arial" panose="020B0604020202020204" pitchFamily="34" charset="0"/>
              <a:buChar char="•"/>
            </a:pPr>
            <a:r>
              <a:rPr lang="en-GB" sz="1200"/>
              <a:t>Digital enablers, </a:t>
            </a:r>
            <a:r>
              <a:rPr lang="en-GB" sz="1200" b="0"/>
              <a:t>such as open data standards and interoperable platforms, to make whole‑system working deliverable at scale.</a:t>
            </a:r>
          </a:p>
          <a:p>
            <a:pPr marL="171450" indent="-171450">
              <a:buClr>
                <a:schemeClr val="accent6"/>
              </a:buClr>
              <a:buFont typeface="Arial" panose="020B0604020202020204" pitchFamily="34" charset="0"/>
              <a:buChar char="•"/>
            </a:pPr>
            <a:r>
              <a:rPr lang="en-GB" sz="1200"/>
              <a:t>Tangible delivery outcomes, </a:t>
            </a:r>
            <a:r>
              <a:rPr lang="en-GB" sz="1200" b="0"/>
              <a:t>fewer constraints, faster and cheaper connections, reduced rework and more predictable customer journeys.</a:t>
            </a:r>
          </a:p>
          <a:p>
            <a:pPr marL="171450" indent="-171450">
              <a:buClr>
                <a:schemeClr val="accent6"/>
              </a:buClr>
              <a:buFont typeface="Arial" panose="020B0604020202020204" pitchFamily="34" charset="0"/>
              <a:buChar char="•"/>
            </a:pPr>
            <a:r>
              <a:rPr lang="en-GB" sz="1200"/>
              <a:t>Collaboration across transport, buildings, water, telecoms and consumer groups </a:t>
            </a:r>
            <a:r>
              <a:rPr lang="en-GB" sz="1200" b="0"/>
              <a:t>to accelerate solutions that support Net-Zero.</a:t>
            </a:r>
          </a:p>
        </p:txBody>
      </p:sp>
      <p:sp>
        <p:nvSpPr>
          <p:cNvPr id="4" name="Slide Number Placeholder 3">
            <a:extLst>
              <a:ext uri="{FF2B5EF4-FFF2-40B4-BE49-F238E27FC236}">
                <a16:creationId xmlns:a16="http://schemas.microsoft.com/office/drawing/2014/main" id="{7141CFC3-4614-9011-0F38-4374B8A4BD61}"/>
              </a:ext>
            </a:extLst>
          </p:cNvPr>
          <p:cNvSpPr>
            <a:spLocks noGrp="1"/>
          </p:cNvSpPr>
          <p:nvPr>
            <p:ph type="sldNum" sz="quarter" idx="12"/>
          </p:nvPr>
        </p:nvSpPr>
        <p:spPr/>
        <p:txBody>
          <a:bodyPr/>
          <a:lstStyle/>
          <a:p>
            <a:fld id="{98FF217E-B86F-EA42-9607-BE163228A213}" type="slidenum">
              <a:rPr lang="en-GB" smtClean="0"/>
              <a:pPr/>
              <a:t>24</a:t>
            </a:fld>
            <a:endParaRPr lang="en-GB"/>
          </a:p>
        </p:txBody>
      </p:sp>
      <p:grpSp>
        <p:nvGrpSpPr>
          <p:cNvPr id="9" name="Group 8">
            <a:extLst>
              <a:ext uri="{FF2B5EF4-FFF2-40B4-BE49-F238E27FC236}">
                <a16:creationId xmlns:a16="http://schemas.microsoft.com/office/drawing/2014/main" id="{CE1E8B18-F452-ECF2-16F1-74FB3E55A745}"/>
              </a:ext>
            </a:extLst>
          </p:cNvPr>
          <p:cNvGrpSpPr/>
          <p:nvPr/>
        </p:nvGrpSpPr>
        <p:grpSpPr>
          <a:xfrm>
            <a:off x="0" y="0"/>
            <a:ext cx="9774555" cy="1574800"/>
            <a:chOff x="0" y="0"/>
            <a:chExt cx="9774555" cy="1574800"/>
          </a:xfrm>
        </p:grpSpPr>
        <p:sp>
          <p:nvSpPr>
            <p:cNvPr id="5" name="Rectangle: Diagonal Corners Rounded 4">
              <a:extLst>
                <a:ext uri="{FF2B5EF4-FFF2-40B4-BE49-F238E27FC236}">
                  <a16:creationId xmlns:a16="http://schemas.microsoft.com/office/drawing/2014/main" id="{A9391F4A-5867-5039-1BFB-4EDE94A253AB}"/>
                </a:ext>
              </a:extLst>
            </p:cNvPr>
            <p:cNvSpPr/>
            <p:nvPr/>
          </p:nvSpPr>
          <p:spPr>
            <a:xfrm>
              <a:off x="0" y="0"/>
              <a:ext cx="9773920" cy="1574800"/>
            </a:xfrm>
            <a:prstGeom prst="round2DiagRect">
              <a:avLst>
                <a:gd name="adj1" fmla="val 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FBD704-77CA-5DAC-B735-38336FF29511}"/>
                </a:ext>
              </a:extLst>
            </p:cNvPr>
            <p:cNvSpPr txBox="1"/>
            <p:nvPr/>
          </p:nvSpPr>
          <p:spPr>
            <a:xfrm>
              <a:off x="1602560" y="301938"/>
              <a:ext cx="3360420" cy="646331"/>
            </a:xfrm>
            <a:prstGeom prst="rect">
              <a:avLst/>
            </a:prstGeom>
            <a:noFill/>
          </p:spPr>
          <p:txBody>
            <a:bodyPr wrap="square" rtlCol="0">
              <a:spAutoFit/>
            </a:bodyPr>
            <a:lstStyle/>
            <a:p>
              <a:r>
                <a:rPr lang="en-GB" sz="1200" b="1">
                  <a:solidFill>
                    <a:schemeClr val="bg1"/>
                  </a:solidFill>
                </a:rPr>
                <a:t>Theme</a:t>
              </a:r>
            </a:p>
            <a:p>
              <a:r>
                <a:rPr lang="en-GB" sz="2400">
                  <a:solidFill>
                    <a:schemeClr val="bg1"/>
                  </a:solidFill>
                </a:rPr>
                <a:t>Whole energy system</a:t>
              </a:r>
            </a:p>
          </p:txBody>
        </p:sp>
        <p:sp>
          <p:nvSpPr>
            <p:cNvPr id="7" name="Rectangle 6">
              <a:extLst>
                <a:ext uri="{FF2B5EF4-FFF2-40B4-BE49-F238E27FC236}">
                  <a16:creationId xmlns:a16="http://schemas.microsoft.com/office/drawing/2014/main" id="{CDD579D4-D6B8-E38D-AE4E-07F8DF17FD73}"/>
                </a:ext>
              </a:extLst>
            </p:cNvPr>
            <p:cNvSpPr/>
            <p:nvPr/>
          </p:nvSpPr>
          <p:spPr>
            <a:xfrm>
              <a:off x="801280" y="948269"/>
              <a:ext cx="8973275" cy="62653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71624B0-C9F0-1F21-7CB8-6D15B8055E2D}"/>
                </a:ext>
              </a:extLst>
            </p:cNvPr>
            <p:cNvSpPr txBox="1"/>
            <p:nvPr/>
          </p:nvSpPr>
          <p:spPr>
            <a:xfrm>
              <a:off x="1602560" y="1043940"/>
              <a:ext cx="7373800" cy="461665"/>
            </a:xfrm>
            <a:prstGeom prst="rect">
              <a:avLst/>
            </a:prstGeom>
            <a:noFill/>
          </p:spPr>
          <p:txBody>
            <a:bodyPr wrap="square" rtlCol="0">
              <a:spAutoFit/>
            </a:bodyPr>
            <a:lstStyle/>
            <a:p>
              <a:r>
                <a:rPr lang="en-GB" sz="1200">
                  <a:solidFill>
                    <a:schemeClr val="bg1"/>
                  </a:solidFill>
                </a:rPr>
                <a:t>Enabling a more efficient, resilient Net-Zero system by integrating electricity and heat networks with other sectors and shared infrastructure.</a:t>
              </a:r>
            </a:p>
          </p:txBody>
        </p:sp>
        <p:sp>
          <p:nvSpPr>
            <p:cNvPr id="6" name="Oval 5">
              <a:extLst>
                <a:ext uri="{FF2B5EF4-FFF2-40B4-BE49-F238E27FC236}">
                  <a16:creationId xmlns:a16="http://schemas.microsoft.com/office/drawing/2014/main" id="{E7ABB32F-B4E8-370F-C021-840D72364BB5}"/>
                </a:ext>
              </a:extLst>
            </p:cNvPr>
            <p:cNvSpPr>
              <a:spLocks noChangeAspect="1"/>
            </p:cNvSpPr>
            <p:nvPr/>
          </p:nvSpPr>
          <p:spPr>
            <a:xfrm>
              <a:off x="109380" y="165981"/>
              <a:ext cx="1383800" cy="1383800"/>
            </a:xfrm>
            <a:prstGeom prst="ellipse">
              <a:avLst/>
            </a:prstGeom>
            <a:solidFill>
              <a:schemeClr val="accent2">
                <a:lumMod val="60000"/>
                <a:lumOff val="40000"/>
              </a:schemeClr>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180D34E-E35D-4B6E-BF08-6BA75CBFF032}"/>
              </a:ext>
            </a:extLst>
          </p:cNvPr>
          <p:cNvGrpSpPr/>
          <p:nvPr/>
        </p:nvGrpSpPr>
        <p:grpSpPr>
          <a:xfrm>
            <a:off x="431459" y="469135"/>
            <a:ext cx="765042" cy="733068"/>
            <a:chOff x="413684" y="475669"/>
            <a:chExt cx="765042" cy="733068"/>
          </a:xfrm>
        </p:grpSpPr>
        <p:pic>
          <p:nvPicPr>
            <p:cNvPr id="11" name="Picture 10" descr="A white circle with circles in center&#10;&#10;Description automatically generated">
              <a:hlinkClick r:id="rId2" action="ppaction://hlinksldjump"/>
              <a:extLst>
                <a:ext uri="{FF2B5EF4-FFF2-40B4-BE49-F238E27FC236}">
                  <a16:creationId xmlns:a16="http://schemas.microsoft.com/office/drawing/2014/main" id="{ECEC404E-EB9C-E782-6D87-793758E8ADB2}"/>
                </a:ext>
              </a:extLst>
            </p:cNvPr>
            <p:cNvPicPr>
              <a:picLocks noChangeAspect="1"/>
            </p:cNvPicPr>
            <p:nvPr/>
          </p:nvPicPr>
          <p:blipFill>
            <a:blip r:embed="rId3">
              <a:alphaModFix amt="35000"/>
            </a:blip>
            <a:stretch>
              <a:fillRect/>
            </a:stretch>
          </p:blipFill>
          <p:spPr>
            <a:xfrm>
              <a:off x="413684" y="475669"/>
              <a:ext cx="756124" cy="720000"/>
            </a:xfrm>
            <a:prstGeom prst="rect">
              <a:avLst/>
            </a:prstGeom>
          </p:spPr>
        </p:pic>
        <p:pic>
          <p:nvPicPr>
            <p:cNvPr id="16" name="Picture 15" descr="A white circle with black background&#10;&#10;Description automatically generated">
              <a:extLst>
                <a:ext uri="{FF2B5EF4-FFF2-40B4-BE49-F238E27FC236}">
                  <a16:creationId xmlns:a16="http://schemas.microsoft.com/office/drawing/2014/main" id="{E5DC09D2-B0F1-BE8C-1024-31E40B3A2C5F}"/>
                </a:ext>
              </a:extLst>
            </p:cNvPr>
            <p:cNvPicPr>
              <a:picLocks noChangeAspect="1"/>
            </p:cNvPicPr>
            <p:nvPr/>
          </p:nvPicPr>
          <p:blipFill>
            <a:blip r:embed="rId4"/>
            <a:stretch>
              <a:fillRect/>
            </a:stretch>
          </p:blipFill>
          <p:spPr>
            <a:xfrm>
              <a:off x="458726" y="488737"/>
              <a:ext cx="720000" cy="720000"/>
            </a:xfrm>
            <a:prstGeom prst="rect">
              <a:avLst/>
            </a:prstGeom>
          </p:spPr>
        </p:pic>
      </p:grpSp>
      <p:pic>
        <p:nvPicPr>
          <p:cNvPr id="15" name="Picture 14">
            <a:extLst>
              <a:ext uri="{FF2B5EF4-FFF2-40B4-BE49-F238E27FC236}">
                <a16:creationId xmlns:a16="http://schemas.microsoft.com/office/drawing/2014/main" id="{20AE0E21-DDA1-F28F-1BED-E6DA015C7966}"/>
              </a:ext>
            </a:extLst>
          </p:cNvPr>
          <p:cNvPicPr>
            <a:picLocks noChangeAspect="1"/>
          </p:cNvPicPr>
          <p:nvPr/>
        </p:nvPicPr>
        <p:blipFill>
          <a:blip r:embed="rId5"/>
          <a:stretch>
            <a:fillRect/>
          </a:stretch>
        </p:blipFill>
        <p:spPr>
          <a:xfrm>
            <a:off x="8693055" y="2221131"/>
            <a:ext cx="3240000" cy="3243717"/>
          </a:xfrm>
          <a:prstGeom prst="rect">
            <a:avLst/>
          </a:prstGeom>
        </p:spPr>
      </p:pic>
    </p:spTree>
    <p:extLst>
      <p:ext uri="{BB962C8B-B14F-4D97-AF65-F5344CB8AC3E}">
        <p14:creationId xmlns:p14="http://schemas.microsoft.com/office/powerpoint/2010/main" val="185019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BE87-E626-C9FB-7962-E05BF85147DF}"/>
              </a:ext>
            </a:extLst>
          </p:cNvPr>
          <p:cNvSpPr>
            <a:spLocks noGrp="1"/>
          </p:cNvSpPr>
          <p:nvPr>
            <p:ph type="ctrTitle"/>
          </p:nvPr>
        </p:nvSpPr>
        <p:spPr>
          <a:xfrm>
            <a:off x="953139" y="627155"/>
            <a:ext cx="7271062" cy="650914"/>
          </a:xfrm>
        </p:spPr>
        <p:txBody>
          <a:bodyPr/>
          <a:lstStyle/>
          <a:p>
            <a:r>
              <a:rPr lang="en-GB"/>
              <a:t>In summary</a:t>
            </a:r>
          </a:p>
        </p:txBody>
      </p:sp>
      <p:sp>
        <p:nvSpPr>
          <p:cNvPr id="3" name="Slide Number Placeholder 2">
            <a:extLst>
              <a:ext uri="{FF2B5EF4-FFF2-40B4-BE49-F238E27FC236}">
                <a16:creationId xmlns:a16="http://schemas.microsoft.com/office/drawing/2014/main" id="{B7FEC9F7-0FE8-69F1-F00E-9AF8695460AA}"/>
              </a:ext>
            </a:extLst>
          </p:cNvPr>
          <p:cNvSpPr>
            <a:spLocks noGrp="1"/>
          </p:cNvSpPr>
          <p:nvPr>
            <p:ph type="sldNum" sz="quarter" idx="12"/>
          </p:nvPr>
        </p:nvSpPr>
        <p:spPr/>
        <p:txBody>
          <a:bodyPr/>
          <a:lstStyle/>
          <a:p>
            <a:fld id="{98FF217E-B86F-EA42-9607-BE163228A213}" type="slidenum">
              <a:rPr lang="en-GB" smtClean="0"/>
              <a:t>25</a:t>
            </a:fld>
            <a:endParaRPr lang="en-GB"/>
          </a:p>
        </p:txBody>
      </p:sp>
    </p:spTree>
    <p:extLst>
      <p:ext uri="{BB962C8B-B14F-4D97-AF65-F5344CB8AC3E}">
        <p14:creationId xmlns:p14="http://schemas.microsoft.com/office/powerpoint/2010/main" val="1477266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CF2CA1-D302-1E2E-01F4-99392B1A1B5F}"/>
              </a:ext>
            </a:extLst>
          </p:cNvPr>
          <p:cNvSpPr>
            <a:spLocks noGrp="1"/>
          </p:cNvSpPr>
          <p:nvPr>
            <p:ph type="sldNum" sz="quarter" idx="12"/>
          </p:nvPr>
        </p:nvSpPr>
        <p:spPr/>
        <p:txBody>
          <a:bodyPr/>
          <a:lstStyle/>
          <a:p>
            <a:fld id="{98FF217E-B86F-EA42-9607-BE163228A213}" type="slidenum">
              <a:rPr lang="en-GB" smtClean="0"/>
              <a:pPr/>
              <a:t>26</a:t>
            </a:fld>
            <a:endParaRPr lang="en-GB"/>
          </a:p>
        </p:txBody>
      </p:sp>
      <p:sp>
        <p:nvSpPr>
          <p:cNvPr id="5" name="ZoneTexte">
            <a:extLst>
              <a:ext uri="{FF2B5EF4-FFF2-40B4-BE49-F238E27FC236}">
                <a16:creationId xmlns:a16="http://schemas.microsoft.com/office/drawing/2014/main" id="{E365A307-0E26-1489-3228-B885931F2843}"/>
              </a:ext>
            </a:extLst>
          </p:cNvPr>
          <p:cNvSpPr txBox="1"/>
          <p:nvPr/>
        </p:nvSpPr>
        <p:spPr>
          <a:xfrm>
            <a:off x="393387" y="1339794"/>
            <a:ext cx="3454713" cy="104644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ea typeface="+mn-ea"/>
                <a:cs typeface="+mn-cs"/>
              </a:rPr>
              <a:t>Innovation Portal</a:t>
            </a:r>
          </a:p>
          <a:p>
            <a:pPr lvl="0" algn="ctr">
              <a:defRPr/>
            </a:pPr>
            <a:r>
              <a:rPr lang="en-GB" sz="1200"/>
              <a:t>The </a:t>
            </a:r>
            <a:r>
              <a:rPr lang="en-GB" sz="1200">
                <a:hlinkClick r:id="rId2">
                  <a:extLst>
                    <a:ext uri="{A12FA001-AC4F-418D-AE19-62706E023703}">
                      <ahyp:hlinkClr xmlns:ahyp="http://schemas.microsoft.com/office/drawing/2018/hyperlinkcolor" val="tx"/>
                    </a:ext>
                  </a:extLst>
                </a:hlinkClick>
              </a:rPr>
              <a:t>Smarter Networks Portal </a:t>
            </a:r>
            <a:r>
              <a:rPr lang="en-GB" sz="1200"/>
              <a:t>serves as a centralised hub for innovation projects.</a:t>
            </a:r>
            <a:endParaRPr lang="en-GB" sz="1200">
              <a:hlinkClick r:id="rId2">
                <a:extLst>
                  <a:ext uri="{A12FA001-AC4F-418D-AE19-62706E023703}">
                    <ahyp:hlinkClr xmlns:ahyp="http://schemas.microsoft.com/office/drawing/2018/hyperlinkcolor" val="tx"/>
                  </a:ext>
                </a:extLst>
              </a:hlinkClick>
            </a:endParaRPr>
          </a:p>
          <a:p>
            <a:pPr algn="ctr">
              <a:defRPr/>
            </a:pPr>
            <a:r>
              <a:rPr lang="en-GB" sz="1200"/>
              <a:t>It contains over 3,000 historical and ongoing Ofgem-funded </a:t>
            </a:r>
            <a:r>
              <a:rPr lang="en-GB" sz="1200">
                <a:hlinkClick r:id="rId3">
                  <a:extLst>
                    <a:ext uri="{A12FA001-AC4F-418D-AE19-62706E023703}">
                      <ahyp:hlinkClr xmlns:ahyp="http://schemas.microsoft.com/office/drawing/2018/hyperlinkcolor" val="tx"/>
                    </a:ext>
                  </a:extLst>
                </a:hlinkClick>
              </a:rPr>
              <a:t>Innovation Projects</a:t>
            </a:r>
            <a:r>
              <a:rPr lang="en-GB" sz="1200"/>
              <a:t>. </a:t>
            </a:r>
            <a:endParaRPr lang="en-GB" sz="1400"/>
          </a:p>
        </p:txBody>
      </p:sp>
      <p:sp>
        <p:nvSpPr>
          <p:cNvPr id="6" name="ZoneTexte">
            <a:extLst>
              <a:ext uri="{FF2B5EF4-FFF2-40B4-BE49-F238E27FC236}">
                <a16:creationId xmlns:a16="http://schemas.microsoft.com/office/drawing/2014/main" id="{B68674B2-4251-F1B8-8DDD-7520268354A8}"/>
              </a:ext>
            </a:extLst>
          </p:cNvPr>
          <p:cNvSpPr txBox="1"/>
          <p:nvPr/>
        </p:nvSpPr>
        <p:spPr>
          <a:xfrm>
            <a:off x="8062506" y="2455008"/>
            <a:ext cx="3680067" cy="1231106"/>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2"/>
                </a:solidFill>
              </a:rPr>
              <a:t>Innovation Strategy</a:t>
            </a:r>
          </a:p>
          <a:p>
            <a:pPr lvl="0" algn="ctr">
              <a:defRPr/>
            </a:pPr>
            <a:r>
              <a:rPr lang="en-GB" sz="1200"/>
              <a:t>ENA publishes the Electricity Networks Innovation Strategy every two years – showing how network operators can innovate to support the Net-Zero transition and tackle potential challenges to the UK’s energy security.</a:t>
            </a:r>
            <a:endParaRPr kumimoji="0" lang="en-US" sz="1100" b="1" i="0" u="none" strike="noStrike" kern="1200" cap="none" spc="0" normalizeH="0" baseline="0" noProof="0">
              <a:ln>
                <a:noFill/>
              </a:ln>
              <a:solidFill>
                <a:schemeClr val="accent1"/>
              </a:solidFill>
              <a:effectLst/>
              <a:uLnTx/>
              <a:uFillTx/>
              <a:ea typeface="+mn-ea"/>
              <a:cs typeface="+mn-cs"/>
            </a:endParaRPr>
          </a:p>
        </p:txBody>
      </p:sp>
      <p:sp>
        <p:nvSpPr>
          <p:cNvPr id="7" name="TextBox 6">
            <a:extLst>
              <a:ext uri="{FF2B5EF4-FFF2-40B4-BE49-F238E27FC236}">
                <a16:creationId xmlns:a16="http://schemas.microsoft.com/office/drawing/2014/main" id="{43CE39F3-7F2A-86A3-8324-46322A505AE3}"/>
              </a:ext>
            </a:extLst>
          </p:cNvPr>
          <p:cNvSpPr txBox="1"/>
          <p:nvPr/>
        </p:nvSpPr>
        <p:spPr>
          <a:xfrm>
            <a:off x="168034" y="2651724"/>
            <a:ext cx="3680066" cy="14927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Arial" panose="020B0604020202020204"/>
                <a:ea typeface="+mn-ea"/>
                <a:cs typeface="+mn-cs"/>
              </a:rPr>
              <a:t>Innovation Events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effectLst/>
                <a:uLnTx/>
                <a:uFillTx/>
                <a:latin typeface="Arial" panose="020B0604020202020204"/>
                <a:ea typeface="+mn-ea"/>
                <a:cs typeface="+mn-cs"/>
              </a:rPr>
              <a:t>ENA runs innovation events on behalf of networks bringing innovators and networks together to help solve technical challenges. These events include the </a:t>
            </a:r>
            <a:r>
              <a:rPr lang="en-GB" sz="1200">
                <a:latin typeface="Arial" panose="020B0604020202020204"/>
                <a:hlinkClick r:id="rId4">
                  <a:extLst>
                    <a:ext uri="{A12FA001-AC4F-418D-AE19-62706E023703}">
                      <ahyp:hlinkClr xmlns:ahyp="http://schemas.microsoft.com/office/drawing/2018/hyperlinkcolor" val="tx"/>
                    </a:ext>
                  </a:extLst>
                </a:hlinkClick>
              </a:rPr>
              <a:t>Energy Innovation Basecamp</a:t>
            </a:r>
            <a:r>
              <a:rPr lang="en-GB" sz="1200">
                <a:latin typeface="Arial" panose="020B0604020202020204"/>
              </a:rPr>
              <a:t>, </a:t>
            </a:r>
            <a:r>
              <a:rPr kumimoji="0" lang="en-GB" sz="1200" b="0" i="0" u="none" strike="noStrike" kern="1200" cap="none" spc="0" normalizeH="0" baseline="0" noProof="0">
                <a:ln>
                  <a:noFill/>
                </a:ln>
                <a:effectLst/>
                <a:uLnTx/>
                <a:uFillTx/>
                <a:latin typeface="Arial" panose="020B0604020202020204"/>
                <a:ea typeface="+mn-ea"/>
                <a:cs typeface="+mn-cs"/>
              </a:rPr>
              <a:t>the</a:t>
            </a:r>
            <a:r>
              <a:rPr lang="en-GB" sz="1200">
                <a:latin typeface="Arial" panose="020B0604020202020204"/>
              </a:rPr>
              <a:t> </a:t>
            </a:r>
            <a:r>
              <a:rPr lang="en-GB" sz="1200">
                <a:latin typeface="Arial" panose="020B0604020202020204"/>
                <a:hlinkClick r:id="rId5">
                  <a:extLst>
                    <a:ext uri="{A12FA001-AC4F-418D-AE19-62706E023703}">
                      <ahyp:hlinkClr xmlns:ahyp="http://schemas.microsoft.com/office/drawing/2018/hyperlinkcolor" val="tx"/>
                    </a:ext>
                  </a:extLst>
                </a:hlinkClick>
              </a:rPr>
              <a:t>Energy Innovation Forum </a:t>
            </a:r>
            <a:r>
              <a:rPr kumimoji="0" lang="en-GB" sz="1200" b="0" i="0" u="none" strike="noStrike" kern="1200" cap="none" spc="0" normalizeH="0" baseline="0" noProof="0">
                <a:ln>
                  <a:noFill/>
                </a:ln>
                <a:effectLst/>
                <a:uLnTx/>
                <a:uFillTx/>
                <a:latin typeface="Arial" panose="020B0604020202020204"/>
                <a:ea typeface="+mn-ea"/>
                <a:cs typeface="+mn-cs"/>
              </a:rPr>
              <a:t>and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a:ln>
                  <a:noFill/>
                </a:ln>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Energy Innovation Summit</a:t>
            </a:r>
            <a:r>
              <a:rPr kumimoji="0" lang="en-GB" sz="1200" b="0" i="0" u="sng" strike="noStrike" kern="1200" cap="none" spc="0" normalizeH="0" baseline="0" noProof="0">
                <a:ln>
                  <a:noFill/>
                </a:ln>
                <a:effectLst/>
                <a:uLnTx/>
                <a:uFillTx/>
                <a:latin typeface="Arial" panose="020B0604020202020204"/>
                <a:ea typeface="+mn-ea"/>
                <a:cs typeface="+mn-cs"/>
              </a:rPr>
              <a:t>.</a:t>
            </a:r>
            <a:endParaRPr kumimoji="0" lang="en-GB" sz="1200" b="0" i="0" u="none" strike="noStrike" kern="1200" cap="none" spc="0" normalizeH="0" baseline="0" noProof="0">
              <a:ln>
                <a:noFill/>
              </a:ln>
              <a:effectLst/>
              <a:uLnTx/>
              <a:uFillTx/>
              <a:latin typeface="Arial" panose="020B0604020202020204"/>
              <a:ea typeface="+mn-ea"/>
              <a:cs typeface="+mn-cs"/>
            </a:endParaRPr>
          </a:p>
        </p:txBody>
      </p:sp>
      <p:sp>
        <p:nvSpPr>
          <p:cNvPr id="8" name="ZoneTexte">
            <a:extLst>
              <a:ext uri="{FF2B5EF4-FFF2-40B4-BE49-F238E27FC236}">
                <a16:creationId xmlns:a16="http://schemas.microsoft.com/office/drawing/2014/main" id="{85957151-6F2D-25EA-1A2C-A3E45A467CC4}"/>
              </a:ext>
            </a:extLst>
          </p:cNvPr>
          <p:cNvSpPr txBox="1"/>
          <p:nvPr/>
        </p:nvSpPr>
        <p:spPr>
          <a:xfrm>
            <a:off x="8062506" y="3773535"/>
            <a:ext cx="3680067" cy="1046440"/>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ea typeface="+mn-ea"/>
                <a:cs typeface="+mn-cs"/>
              </a:rPr>
              <a:t>Innovation Measurement Framework (IMF) </a:t>
            </a:r>
          </a:p>
          <a:p>
            <a:pPr marR="0" lvl="0" algn="ctr"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a:ln>
                  <a:noFill/>
                </a:ln>
                <a:effectLst/>
                <a:uLnTx/>
                <a:uFillTx/>
                <a:ea typeface="+mn-ea"/>
                <a:cs typeface="+mn-cs"/>
              </a:rPr>
              <a:t>The IMF provides a methodology which enables fair and consistent assessment of innovation projects. Used by networks to report on innovation outcomes and benefits. </a:t>
            </a:r>
          </a:p>
        </p:txBody>
      </p:sp>
      <p:sp>
        <p:nvSpPr>
          <p:cNvPr id="9" name="ZoneTexte">
            <a:extLst>
              <a:ext uri="{FF2B5EF4-FFF2-40B4-BE49-F238E27FC236}">
                <a16:creationId xmlns:a16="http://schemas.microsoft.com/office/drawing/2014/main" id="{B4FF7768-9FAA-CF26-3C7F-1C009CEB9A76}"/>
              </a:ext>
            </a:extLst>
          </p:cNvPr>
          <p:cNvSpPr txBox="1"/>
          <p:nvPr/>
        </p:nvSpPr>
        <p:spPr>
          <a:xfrm>
            <a:off x="4129495" y="1229003"/>
            <a:ext cx="3356334" cy="861774"/>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cap="none" spc="0" normalizeH="0" baseline="0" noProof="0">
                <a:ln>
                  <a:noFill/>
                </a:ln>
                <a:solidFill>
                  <a:schemeClr val="tx2"/>
                </a:solidFill>
                <a:effectLst/>
                <a:uLnTx/>
                <a:uFillTx/>
                <a:cs typeface="Arial"/>
              </a:rPr>
              <a:t>Network representation</a:t>
            </a:r>
          </a:p>
          <a:p>
            <a:pPr algn="ctr">
              <a:defRPr/>
            </a:pPr>
            <a:r>
              <a:rPr lang="en-US" sz="1200">
                <a:cs typeface="Arial"/>
              </a:rPr>
              <a:t>ENA plays an important role representing the networks with a single, unified voice to stakeholders within and outside the sector.</a:t>
            </a:r>
            <a:endParaRPr lang="en-US"/>
          </a:p>
        </p:txBody>
      </p:sp>
      <p:sp>
        <p:nvSpPr>
          <p:cNvPr id="10" name="Title 1">
            <a:extLst>
              <a:ext uri="{FF2B5EF4-FFF2-40B4-BE49-F238E27FC236}">
                <a16:creationId xmlns:a16="http://schemas.microsoft.com/office/drawing/2014/main" id="{7E54C2D8-6E90-4407-F500-A73B97E97CC0}"/>
              </a:ext>
            </a:extLst>
          </p:cNvPr>
          <p:cNvSpPr>
            <a:spLocks noGrp="1"/>
          </p:cNvSpPr>
          <p:nvPr>
            <p:ph type="title"/>
          </p:nvPr>
        </p:nvSpPr>
        <p:spPr>
          <a:xfrm>
            <a:off x="441011" y="182935"/>
            <a:ext cx="9119325" cy="331125"/>
          </a:xfrm>
        </p:spPr>
        <p:txBody>
          <a:bodyPr anchor="t"/>
          <a:lstStyle/>
          <a:p>
            <a:r>
              <a:rPr lang="en-GB">
                <a:uFill>
                  <a:solidFill>
                    <a:schemeClr val="accent2"/>
                  </a:solidFill>
                </a:uFill>
              </a:rPr>
              <a:t>ENA Innovation – Supporting and leading the way</a:t>
            </a:r>
          </a:p>
        </p:txBody>
      </p:sp>
      <p:sp>
        <p:nvSpPr>
          <p:cNvPr id="11" name="TextBox 10">
            <a:extLst>
              <a:ext uri="{FF2B5EF4-FFF2-40B4-BE49-F238E27FC236}">
                <a16:creationId xmlns:a16="http://schemas.microsoft.com/office/drawing/2014/main" id="{F8B487D9-D13D-8673-FC7E-8DF0D14046A8}"/>
              </a:ext>
            </a:extLst>
          </p:cNvPr>
          <p:cNvSpPr txBox="1"/>
          <p:nvPr/>
        </p:nvSpPr>
        <p:spPr>
          <a:xfrm>
            <a:off x="309612" y="639425"/>
            <a:ext cx="7052401" cy="307777"/>
          </a:xfrm>
          <a:prstGeom prst="rect">
            <a:avLst/>
          </a:prstGeom>
          <a:noFill/>
        </p:spPr>
        <p:txBody>
          <a:bodyPr wrap="square" rtlCol="0">
            <a:spAutoFit/>
          </a:bodyPr>
          <a:lstStyle/>
          <a:p>
            <a:r>
              <a:rPr lang="en-GB" sz="1400"/>
              <a:t>ENA delivers a range of activities to support innovation across the energy networks.  </a:t>
            </a:r>
          </a:p>
        </p:txBody>
      </p:sp>
      <p:sp>
        <p:nvSpPr>
          <p:cNvPr id="12" name="TextBox 11">
            <a:extLst>
              <a:ext uri="{FF2B5EF4-FFF2-40B4-BE49-F238E27FC236}">
                <a16:creationId xmlns:a16="http://schemas.microsoft.com/office/drawing/2014/main" id="{152DBE1D-5F25-E857-4634-787E7D365B0C}"/>
              </a:ext>
            </a:extLst>
          </p:cNvPr>
          <p:cNvSpPr txBox="1"/>
          <p:nvPr/>
        </p:nvSpPr>
        <p:spPr>
          <a:xfrm>
            <a:off x="309612" y="4420000"/>
            <a:ext cx="3356334" cy="1446550"/>
          </a:xfrm>
          <a:prstGeom prst="rect">
            <a:avLst/>
          </a:prstGeom>
          <a:noFill/>
        </p:spPr>
        <p:txBody>
          <a:bodyPr wrap="square" rtlCol="0">
            <a:spAutoFit/>
          </a:bodyPr>
          <a:lstStyle/>
          <a:p>
            <a:pPr algn="ctr"/>
            <a:r>
              <a:rPr lang="en-GB" sz="1400" b="1">
                <a:solidFill>
                  <a:schemeClr val="tx2"/>
                </a:solidFill>
              </a:rPr>
              <a:t>Energy Networks Innovation Process (ENIP)</a:t>
            </a:r>
          </a:p>
          <a:p>
            <a:pPr algn="ctr"/>
            <a:r>
              <a:rPr lang="en-GB" sz="1200"/>
              <a:t>The </a:t>
            </a:r>
            <a:r>
              <a:rPr lang="en-GB" sz="1200">
                <a:hlinkClick r:id="rId7"/>
              </a:rPr>
              <a:t>ENIP</a:t>
            </a:r>
            <a:r>
              <a:rPr lang="en-GB" sz="1200"/>
              <a:t> explains how innovation projects are delivered, how third parties can get involved and outlines the end-to-end industry led process for innovation projects.</a:t>
            </a:r>
          </a:p>
          <a:p>
            <a:endParaRPr lang="en-GB" sz="1200">
              <a:solidFill>
                <a:schemeClr val="tx2"/>
              </a:solidFill>
            </a:endParaRPr>
          </a:p>
        </p:txBody>
      </p:sp>
      <p:sp>
        <p:nvSpPr>
          <p:cNvPr id="13" name="TextBox 12">
            <a:extLst>
              <a:ext uri="{FF2B5EF4-FFF2-40B4-BE49-F238E27FC236}">
                <a16:creationId xmlns:a16="http://schemas.microsoft.com/office/drawing/2014/main" id="{DAC85808-156A-5467-EA4B-BC15674976C2}"/>
              </a:ext>
            </a:extLst>
          </p:cNvPr>
          <p:cNvSpPr txBox="1"/>
          <p:nvPr/>
        </p:nvSpPr>
        <p:spPr>
          <a:xfrm>
            <a:off x="8260275" y="4999729"/>
            <a:ext cx="3540438" cy="677108"/>
          </a:xfrm>
          <a:prstGeom prst="rect">
            <a:avLst/>
          </a:prstGeom>
          <a:noFill/>
        </p:spPr>
        <p:txBody>
          <a:bodyPr wrap="square" rtlCol="0">
            <a:spAutoFit/>
          </a:bodyPr>
          <a:lstStyle/>
          <a:p>
            <a:pPr algn="ctr"/>
            <a:r>
              <a:rPr lang="en-GB" sz="1400" b="1">
                <a:solidFill>
                  <a:schemeClr val="tx2"/>
                </a:solidFill>
              </a:rPr>
              <a:t>Innovation Reporting </a:t>
            </a:r>
          </a:p>
          <a:p>
            <a:pPr algn="ctr"/>
            <a:r>
              <a:rPr lang="en-GB" sz="1200"/>
              <a:t>ENA publishes an industry wide </a:t>
            </a:r>
            <a:r>
              <a:rPr lang="en-GB" sz="1200">
                <a:hlinkClick r:id="rId8"/>
              </a:rPr>
              <a:t>Annual Innovation Summary Report</a:t>
            </a:r>
            <a:r>
              <a:rPr lang="en-GB" sz="1200"/>
              <a:t> every October.</a:t>
            </a:r>
          </a:p>
        </p:txBody>
      </p:sp>
      <p:pic>
        <p:nvPicPr>
          <p:cNvPr id="14" name="Picture 13">
            <a:extLst>
              <a:ext uri="{FF2B5EF4-FFF2-40B4-BE49-F238E27FC236}">
                <a16:creationId xmlns:a16="http://schemas.microsoft.com/office/drawing/2014/main" id="{2D0A6FC8-D7BB-37C1-C280-E755778115BA}"/>
              </a:ext>
            </a:extLst>
          </p:cNvPr>
          <p:cNvPicPr>
            <a:picLocks noChangeAspect="1"/>
          </p:cNvPicPr>
          <p:nvPr/>
        </p:nvPicPr>
        <p:blipFill>
          <a:blip r:embed="rId9"/>
          <a:stretch>
            <a:fillRect/>
          </a:stretch>
        </p:blipFill>
        <p:spPr>
          <a:xfrm>
            <a:off x="5416874" y="3122960"/>
            <a:ext cx="781576" cy="533893"/>
          </a:xfrm>
          <a:prstGeom prst="rect">
            <a:avLst/>
          </a:prstGeom>
          <a:solidFill>
            <a:schemeClr val="tx2"/>
          </a:solidFill>
        </p:spPr>
      </p:pic>
      <p:grpSp>
        <p:nvGrpSpPr>
          <p:cNvPr id="15" name="Groupe 13">
            <a:extLst>
              <a:ext uri="{FF2B5EF4-FFF2-40B4-BE49-F238E27FC236}">
                <a16:creationId xmlns:a16="http://schemas.microsoft.com/office/drawing/2014/main" id="{7E532605-5E30-5D2C-FE87-120C4EDE6627}"/>
              </a:ext>
            </a:extLst>
          </p:cNvPr>
          <p:cNvGrpSpPr>
            <a:grpSpLocks noChangeAspect="1"/>
          </p:cNvGrpSpPr>
          <p:nvPr/>
        </p:nvGrpSpPr>
        <p:grpSpPr>
          <a:xfrm>
            <a:off x="4874894" y="2302212"/>
            <a:ext cx="1978665" cy="2149286"/>
            <a:chOff x="4157840" y="1533053"/>
            <a:chExt cx="3917337" cy="4255136"/>
          </a:xfrm>
        </p:grpSpPr>
        <p:sp>
          <p:nvSpPr>
            <p:cNvPr id="16" name="forme1">
              <a:extLst>
                <a:ext uri="{FF2B5EF4-FFF2-40B4-BE49-F238E27FC236}">
                  <a16:creationId xmlns:a16="http://schemas.microsoft.com/office/drawing/2014/main" id="{051D1A9A-4577-2C61-BF30-EBEF892D00E3}"/>
                </a:ext>
              </a:extLst>
            </p:cNvPr>
            <p:cNvSpPr/>
            <p:nvPr/>
          </p:nvSpPr>
          <p:spPr>
            <a:xfrm>
              <a:off x="5094628" y="1533053"/>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7" name="forme1">
              <a:extLst>
                <a:ext uri="{FF2B5EF4-FFF2-40B4-BE49-F238E27FC236}">
                  <a16:creationId xmlns:a16="http://schemas.microsoft.com/office/drawing/2014/main" id="{7248C1EC-B0D6-E74E-EC35-C2795E32B32D}"/>
                </a:ext>
              </a:extLst>
            </p:cNvPr>
            <p:cNvSpPr/>
            <p:nvPr/>
          </p:nvSpPr>
          <p:spPr>
            <a:xfrm flipH="1" flipV="1">
              <a:off x="5094628" y="4610101"/>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8" name="forme1">
              <a:extLst>
                <a:ext uri="{FF2B5EF4-FFF2-40B4-BE49-F238E27FC236}">
                  <a16:creationId xmlns:a16="http://schemas.microsoft.com/office/drawing/2014/main" id="{5A7666CE-D22C-2E78-3AC5-1F31111C08F0}"/>
                </a:ext>
              </a:extLst>
            </p:cNvPr>
            <p:cNvSpPr/>
            <p:nvPr/>
          </p:nvSpPr>
          <p:spPr>
            <a:xfrm rot="18000000" flipH="1">
              <a:off x="3745512" y="2322277"/>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9" name="forme1">
              <a:extLst>
                <a:ext uri="{FF2B5EF4-FFF2-40B4-BE49-F238E27FC236}">
                  <a16:creationId xmlns:a16="http://schemas.microsoft.com/office/drawing/2014/main" id="{A8620BA9-22B0-CF05-F7FD-734651763822}"/>
                </a:ext>
              </a:extLst>
            </p:cNvPr>
            <p:cNvSpPr/>
            <p:nvPr/>
          </p:nvSpPr>
          <p:spPr>
            <a:xfrm rot="3600000">
              <a:off x="6443744" y="2322277"/>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0" name="forme1">
              <a:extLst>
                <a:ext uri="{FF2B5EF4-FFF2-40B4-BE49-F238E27FC236}">
                  <a16:creationId xmlns:a16="http://schemas.microsoft.com/office/drawing/2014/main" id="{A7E687F8-EBE0-61BD-C777-7472F6B7C7E7}"/>
                </a:ext>
              </a:extLst>
            </p:cNvPr>
            <p:cNvSpPr/>
            <p:nvPr/>
          </p:nvSpPr>
          <p:spPr>
            <a:xfrm rot="18000000" flipV="1">
              <a:off x="6484761" y="4001693"/>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1" name="forme1">
              <a:extLst>
                <a:ext uri="{FF2B5EF4-FFF2-40B4-BE49-F238E27FC236}">
                  <a16:creationId xmlns:a16="http://schemas.microsoft.com/office/drawing/2014/main" id="{0A692C3C-5AC9-56FD-0F89-0FFE67170C30}"/>
                </a:ext>
              </a:extLst>
            </p:cNvPr>
            <p:cNvSpPr/>
            <p:nvPr/>
          </p:nvSpPr>
          <p:spPr>
            <a:xfrm rot="3600000" flipH="1" flipV="1">
              <a:off x="3786530" y="4001694"/>
              <a:ext cx="2002744" cy="1178088"/>
            </a:xfrm>
            <a:custGeom>
              <a:avLst/>
              <a:gdLst>
                <a:gd name="connsiteX0" fmla="*/ 231042 w 2418071"/>
                <a:gd name="connsiteY0" fmla="*/ 1000 h 1422398"/>
                <a:gd name="connsiteX1" fmla="*/ 291033 w 2418071"/>
                <a:gd name="connsiteY1" fmla="*/ 16001 h 1422398"/>
                <a:gd name="connsiteX2" fmla="*/ 353144 w 2418071"/>
                <a:gd name="connsiteY2" fmla="*/ 57600 h 1422398"/>
                <a:gd name="connsiteX3" fmla="*/ 1122155 w 2418071"/>
                <a:gd name="connsiteY3" fmla="*/ 826611 h 1422398"/>
                <a:gd name="connsiteX4" fmla="*/ 1295908 w 2418071"/>
                <a:gd name="connsiteY4" fmla="*/ 826611 h 1422398"/>
                <a:gd name="connsiteX5" fmla="*/ 2066208 w 2418071"/>
                <a:gd name="connsiteY5" fmla="*/ 56310 h 1422398"/>
                <a:gd name="connsiteX6" fmla="*/ 2123036 w 2418071"/>
                <a:gd name="connsiteY6" fmla="*/ 16001 h 1422398"/>
                <a:gd name="connsiteX7" fmla="*/ 2354059 w 2418071"/>
                <a:gd name="connsiteY7" fmla="*/ 64003 h 1422398"/>
                <a:gd name="connsiteX8" fmla="*/ 2418071 w 2418071"/>
                <a:gd name="connsiteY8" fmla="*/ 213358 h 1422398"/>
                <a:gd name="connsiteX9" fmla="*/ 2354059 w 2418071"/>
                <a:gd name="connsiteY9" fmla="*/ 362706 h 1422398"/>
                <a:gd name="connsiteX10" fmla="*/ 1358381 w 2418071"/>
                <a:gd name="connsiteY10" fmla="*/ 1358384 h 1422398"/>
                <a:gd name="connsiteX11" fmla="*/ 1059686 w 2418071"/>
                <a:gd name="connsiteY11" fmla="*/ 1358384 h 1422398"/>
                <a:gd name="connsiteX12" fmla="*/ 64001 w 2418071"/>
                <a:gd name="connsiteY12" fmla="*/ 362706 h 1422398"/>
                <a:gd name="connsiteX13" fmla="*/ 0 w 2418071"/>
                <a:gd name="connsiteY13" fmla="*/ 216023 h 1422398"/>
                <a:gd name="connsiteX14" fmla="*/ 64001 w 2418071"/>
                <a:gd name="connsiteY14" fmla="*/ 64003 h 1422398"/>
                <a:gd name="connsiteX15" fmla="*/ 231042 w 2418071"/>
                <a:gd name="connsiteY15" fmla="*/ 1000 h 14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071" h="1422398">
                  <a:moveTo>
                    <a:pt x="231042" y="1000"/>
                  </a:moveTo>
                  <a:cubicBezTo>
                    <a:pt x="251383" y="3000"/>
                    <a:pt x="271615" y="8000"/>
                    <a:pt x="291033" y="16001"/>
                  </a:cubicBezTo>
                  <a:lnTo>
                    <a:pt x="353144" y="57600"/>
                  </a:lnTo>
                  <a:lnTo>
                    <a:pt x="1122155" y="826611"/>
                  </a:lnTo>
                  <a:cubicBezTo>
                    <a:pt x="1170136" y="874591"/>
                    <a:pt x="1247928" y="874591"/>
                    <a:pt x="1295908" y="826611"/>
                  </a:cubicBezTo>
                  <a:lnTo>
                    <a:pt x="2066208" y="56310"/>
                  </a:lnTo>
                  <a:lnTo>
                    <a:pt x="2123036" y="16001"/>
                  </a:lnTo>
                  <a:cubicBezTo>
                    <a:pt x="2198045" y="-16001"/>
                    <a:pt x="2290057" y="1"/>
                    <a:pt x="2354059" y="64003"/>
                  </a:cubicBezTo>
                  <a:cubicBezTo>
                    <a:pt x="2396730" y="106674"/>
                    <a:pt x="2418071" y="163571"/>
                    <a:pt x="2418071" y="213358"/>
                  </a:cubicBezTo>
                  <a:cubicBezTo>
                    <a:pt x="2418071" y="263146"/>
                    <a:pt x="2396730" y="320035"/>
                    <a:pt x="2354059" y="362706"/>
                  </a:cubicBezTo>
                  <a:lnTo>
                    <a:pt x="1358381" y="1358384"/>
                  </a:lnTo>
                  <a:cubicBezTo>
                    <a:pt x="1280154" y="1443736"/>
                    <a:pt x="1145022" y="1443736"/>
                    <a:pt x="1059686" y="1358384"/>
                  </a:cubicBezTo>
                  <a:lnTo>
                    <a:pt x="64001" y="362706"/>
                  </a:lnTo>
                  <a:cubicBezTo>
                    <a:pt x="21333" y="323591"/>
                    <a:pt x="0" y="270252"/>
                    <a:pt x="0" y="216023"/>
                  </a:cubicBezTo>
                  <a:cubicBezTo>
                    <a:pt x="0" y="161793"/>
                    <a:pt x="21333" y="106674"/>
                    <a:pt x="64001" y="64003"/>
                  </a:cubicBezTo>
                  <a:cubicBezTo>
                    <a:pt x="108009" y="16001"/>
                    <a:pt x="170019" y="-5000"/>
                    <a:pt x="231042" y="1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sp>
        <p:nvSpPr>
          <p:cNvPr id="2" name="TextBox 1">
            <a:extLst>
              <a:ext uri="{FF2B5EF4-FFF2-40B4-BE49-F238E27FC236}">
                <a16:creationId xmlns:a16="http://schemas.microsoft.com/office/drawing/2014/main" id="{2E93CB96-B065-4FAA-06BC-DE39D490E935}"/>
              </a:ext>
            </a:extLst>
          </p:cNvPr>
          <p:cNvSpPr txBox="1"/>
          <p:nvPr/>
        </p:nvSpPr>
        <p:spPr>
          <a:xfrm>
            <a:off x="3835812" y="4758554"/>
            <a:ext cx="4056829" cy="1046440"/>
          </a:xfrm>
          <a:prstGeom prst="rect">
            <a:avLst/>
          </a:prstGeom>
          <a:noFill/>
        </p:spPr>
        <p:txBody>
          <a:bodyPr wrap="square" rtlCol="0">
            <a:spAutoFit/>
          </a:bodyPr>
          <a:lstStyle/>
          <a:p>
            <a:pPr algn="ctr"/>
            <a:r>
              <a:rPr lang="en-GB" sz="1400" b="1">
                <a:solidFill>
                  <a:schemeClr val="tx2"/>
                </a:solidFill>
              </a:rPr>
              <a:t>Government and Ofgem Engagement</a:t>
            </a:r>
          </a:p>
          <a:p>
            <a:pPr algn="ctr"/>
            <a:r>
              <a:rPr lang="en-GB" sz="1200"/>
              <a:t>Supporting engagement to align goals and ensure network innovation is focused on Government’s and Ofgem’s key targets and ambitions. ENA also aims to support the ENIT outcomes when published. </a:t>
            </a:r>
          </a:p>
        </p:txBody>
      </p:sp>
      <p:sp>
        <p:nvSpPr>
          <p:cNvPr id="22" name="ZoneTexte">
            <a:extLst>
              <a:ext uri="{FF2B5EF4-FFF2-40B4-BE49-F238E27FC236}">
                <a16:creationId xmlns:a16="http://schemas.microsoft.com/office/drawing/2014/main" id="{F2949FDF-BC94-CA61-FBD7-3EC440BF09FC}"/>
              </a:ext>
            </a:extLst>
          </p:cNvPr>
          <p:cNvSpPr txBox="1"/>
          <p:nvPr/>
        </p:nvSpPr>
        <p:spPr>
          <a:xfrm>
            <a:off x="8118546" y="1513274"/>
            <a:ext cx="3680067" cy="861774"/>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ea typeface="+mn-ea"/>
                <a:cs typeface="+mn-cs"/>
              </a:rPr>
              <a:t>Network Innovation Coordination</a:t>
            </a:r>
          </a:p>
          <a:p>
            <a:pPr lvl="0" algn="ctr">
              <a:defRPr/>
            </a:pPr>
            <a:r>
              <a:rPr lang="en-GB" sz="1200"/>
              <a:t>ENA coordinates teams across the energy networks through steering groups and meetings to prevent duplication of innovation effort. </a:t>
            </a:r>
            <a:endParaRPr kumimoji="0" lang="en-US" sz="1200" b="0" i="0" u="none" strike="noStrike" kern="120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129893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2737-82DF-D182-415A-6DCCAAAA4752}"/>
              </a:ext>
            </a:extLst>
          </p:cNvPr>
          <p:cNvSpPr>
            <a:spLocks noGrp="1"/>
          </p:cNvSpPr>
          <p:nvPr>
            <p:ph type="title"/>
          </p:nvPr>
        </p:nvSpPr>
        <p:spPr/>
        <p:txBody>
          <a:bodyPr/>
          <a:lstStyle/>
          <a:p>
            <a:r>
              <a:rPr lang="en-GB"/>
              <a:t>How to get involved </a:t>
            </a:r>
          </a:p>
        </p:txBody>
      </p:sp>
      <p:sp>
        <p:nvSpPr>
          <p:cNvPr id="3" name="Content Placeholder 2">
            <a:extLst>
              <a:ext uri="{FF2B5EF4-FFF2-40B4-BE49-F238E27FC236}">
                <a16:creationId xmlns:a16="http://schemas.microsoft.com/office/drawing/2014/main" id="{78522D9C-606F-976B-871C-6CBC2D4BEA5F}"/>
              </a:ext>
            </a:extLst>
          </p:cNvPr>
          <p:cNvSpPr>
            <a:spLocks noGrp="1"/>
          </p:cNvSpPr>
          <p:nvPr>
            <p:ph idx="1"/>
          </p:nvPr>
        </p:nvSpPr>
        <p:spPr>
          <a:xfrm>
            <a:off x="662850" y="1542825"/>
            <a:ext cx="6662337" cy="3960000"/>
          </a:xfrm>
        </p:spPr>
        <p:txBody>
          <a:bodyPr vert="horz" lIns="0" tIns="0" rIns="0" bIns="0" rtlCol="0" anchor="t">
            <a:noAutofit/>
          </a:bodyPr>
          <a:lstStyle/>
          <a:p>
            <a:pPr marL="18000"/>
            <a:r>
              <a:rPr lang="en-GB" sz="1200" b="0"/>
              <a:t>This strategy sets out our vision for the future, and if you’d like to get involved or learn more about network innovation you can:</a:t>
            </a:r>
          </a:p>
          <a:p>
            <a:pPr marL="18000" marR="0" lvl="0" indent="-171450" algn="l" defTabSz="914400" rtl="0" eaLnBrk="1" fontAlgn="auto" latinLnBrk="0" hangingPunct="1">
              <a:lnSpc>
                <a:spcPct val="110000"/>
              </a:lnSpc>
              <a:spcBef>
                <a:spcPts val="600"/>
              </a:spcBef>
              <a:spcAft>
                <a:spcPts val="0"/>
              </a:spcAft>
              <a:buClr>
                <a:srgbClr val="BECC00"/>
              </a:buClr>
              <a:buSzTx/>
              <a:buFont typeface="Arial" panose="020B0604020202020204" pitchFamily="34" charset="0"/>
              <a:buChar char="•"/>
              <a:tabLst/>
              <a:defRPr/>
            </a:pPr>
            <a:r>
              <a:rPr lang="en-GB" sz="1200" b="0"/>
              <a:t>Visit the </a:t>
            </a:r>
            <a:r>
              <a:rPr lang="en-GB" sz="1200">
                <a:hlinkClick r:id="rId2">
                  <a:extLst>
                    <a:ext uri="{A12FA001-AC4F-418D-AE19-62706E023703}">
                      <ahyp:hlinkClr xmlns:ahyp="http://schemas.microsoft.com/office/drawing/2018/hyperlinkcolor" val="tx"/>
                    </a:ext>
                  </a:extLst>
                </a:hlinkClick>
              </a:rPr>
              <a:t>Smarter Networks Portal </a:t>
            </a:r>
            <a:r>
              <a:rPr lang="en-GB" sz="1200"/>
              <a:t> </a:t>
            </a:r>
            <a:r>
              <a:rPr lang="en-GB" sz="1200" b="0"/>
              <a:t>- a centralised hub for innovation projects, with over 3,000 historical and ongoing Innovation Projects. It also provides the ability to submit new innovation ideas for the Networks to consider, so is not only a window, but also your door into Network innovation.</a:t>
            </a:r>
          </a:p>
          <a:p>
            <a:pPr marL="18000" marR="0" lvl="0" indent="-171450" algn="l" defTabSz="914400" rtl="0" eaLnBrk="1" fontAlgn="auto" latinLnBrk="0" hangingPunct="1">
              <a:lnSpc>
                <a:spcPct val="110000"/>
              </a:lnSpc>
              <a:spcBef>
                <a:spcPts val="600"/>
              </a:spcBef>
              <a:spcAft>
                <a:spcPts val="0"/>
              </a:spcAft>
              <a:buClr>
                <a:srgbClr val="BECC00"/>
              </a:buClr>
              <a:buSzTx/>
              <a:buFont typeface="Arial" panose="020B0604020202020204" pitchFamily="34" charset="0"/>
              <a:buChar char="•"/>
              <a:tabLst/>
              <a:defRPr/>
            </a:pPr>
            <a:r>
              <a:rPr lang="en-GB" sz="1200" b="0"/>
              <a:t>Join the </a:t>
            </a:r>
            <a:r>
              <a:rPr lang="en-GB" sz="1200">
                <a:hlinkClick r:id="rId3">
                  <a:extLst>
                    <a:ext uri="{A12FA001-AC4F-418D-AE19-62706E023703}">
                      <ahyp:hlinkClr xmlns:ahyp="http://schemas.microsoft.com/office/drawing/2018/hyperlinkcolor" val="tx"/>
                    </a:ext>
                  </a:extLst>
                </a:hlinkClick>
              </a:rPr>
              <a:t>Energy Innovation Basecamp</a:t>
            </a:r>
            <a:r>
              <a:rPr lang="en-GB" sz="1200"/>
              <a:t> </a:t>
            </a:r>
            <a:r>
              <a:rPr lang="en-GB" sz="1200" b="0"/>
              <a:t>event – every year the energy network sector presents their challenges to innovators and asks for innovative solutions. </a:t>
            </a:r>
            <a:endParaRPr lang="en-GB" sz="1600" b="0"/>
          </a:p>
        </p:txBody>
      </p:sp>
      <p:sp>
        <p:nvSpPr>
          <p:cNvPr id="4" name="Slide Number Placeholder 3">
            <a:extLst>
              <a:ext uri="{FF2B5EF4-FFF2-40B4-BE49-F238E27FC236}">
                <a16:creationId xmlns:a16="http://schemas.microsoft.com/office/drawing/2014/main" id="{3AFEE5A0-FA72-6140-8819-6971BF901CB4}"/>
              </a:ext>
            </a:extLst>
          </p:cNvPr>
          <p:cNvSpPr>
            <a:spLocks noGrp="1"/>
          </p:cNvSpPr>
          <p:nvPr>
            <p:ph type="sldNum" sz="quarter" idx="12"/>
          </p:nvPr>
        </p:nvSpPr>
        <p:spPr/>
        <p:txBody>
          <a:bodyPr/>
          <a:lstStyle/>
          <a:p>
            <a:pPr algn="l"/>
            <a:fld id="{98FF217E-B86F-EA42-9607-BE163228A213}" type="slidenum">
              <a:rPr lang="en-GB" sz="1600" b="0"/>
              <a:pPr algn="l"/>
              <a:t>27</a:t>
            </a:fld>
            <a:endParaRPr lang="en-GB" sz="1600" b="0"/>
          </a:p>
        </p:txBody>
      </p:sp>
      <p:pic>
        <p:nvPicPr>
          <p:cNvPr id="6" name="Picture 5">
            <a:extLst>
              <a:ext uri="{FF2B5EF4-FFF2-40B4-BE49-F238E27FC236}">
                <a16:creationId xmlns:a16="http://schemas.microsoft.com/office/drawing/2014/main" id="{7B2A2FC2-C9D5-F1A5-B941-54DBB3E4F898}"/>
              </a:ext>
            </a:extLst>
          </p:cNvPr>
          <p:cNvPicPr>
            <a:picLocks noChangeAspect="1"/>
          </p:cNvPicPr>
          <p:nvPr/>
        </p:nvPicPr>
        <p:blipFill>
          <a:blip r:embed="rId4"/>
          <a:stretch>
            <a:fillRect/>
          </a:stretch>
        </p:blipFill>
        <p:spPr>
          <a:xfrm>
            <a:off x="7382337" y="1310150"/>
            <a:ext cx="4431709" cy="2219434"/>
          </a:xfrm>
          <a:prstGeom prst="rect">
            <a:avLst/>
          </a:prstGeom>
        </p:spPr>
      </p:pic>
      <p:sp>
        <p:nvSpPr>
          <p:cNvPr id="7" name="TextBox 6">
            <a:extLst>
              <a:ext uri="{FF2B5EF4-FFF2-40B4-BE49-F238E27FC236}">
                <a16:creationId xmlns:a16="http://schemas.microsoft.com/office/drawing/2014/main" id="{B82CADE5-66D7-A182-0493-50894C8400D8}"/>
              </a:ext>
            </a:extLst>
          </p:cNvPr>
          <p:cNvSpPr txBox="1"/>
          <p:nvPr/>
        </p:nvSpPr>
        <p:spPr>
          <a:xfrm>
            <a:off x="567600" y="3663359"/>
            <a:ext cx="10819870" cy="2086405"/>
          </a:xfrm>
          <a:prstGeom prst="rect">
            <a:avLst/>
          </a:prstGeom>
          <a:noFill/>
        </p:spPr>
        <p:txBody>
          <a:bodyPr wrap="square" rtlCol="0">
            <a:spAutoFit/>
          </a:bodyPr>
          <a:lstStyle/>
          <a:p>
            <a:pPr marL="171450" marR="0" lvl="0" indent="-171450" algn="l" defTabSz="914400" rtl="0" eaLnBrk="1" fontAlgn="auto" latinLnBrk="0" hangingPunct="1">
              <a:lnSpc>
                <a:spcPct val="110000"/>
              </a:lnSpc>
              <a:spcBef>
                <a:spcPts val="600"/>
              </a:spcBef>
              <a:spcAft>
                <a:spcPts val="0"/>
              </a:spcAft>
              <a:buClr>
                <a:srgbClr val="BECC00"/>
              </a:buClr>
              <a:buSzTx/>
              <a:buFont typeface="Arial" panose="020B0604020202020204" pitchFamily="34" charset="0"/>
              <a:buChar char="•"/>
              <a:tabLst/>
              <a:defRPr/>
            </a:pPr>
            <a:r>
              <a:rPr lang="en-GB" sz="1200">
                <a:solidFill>
                  <a:schemeClr val="tx2"/>
                </a:solidFill>
              </a:rPr>
              <a:t>Read the individual Electricity Network Strategies. Each electricity network publishes their own strategy which includes:</a:t>
            </a:r>
          </a:p>
          <a:p>
            <a:pPr marL="628650" lvl="1" indent="-171450">
              <a:lnSpc>
                <a:spcPct val="110000"/>
              </a:lnSpc>
              <a:spcBef>
                <a:spcPts val="600"/>
              </a:spcBef>
              <a:buClr>
                <a:srgbClr val="BECC00"/>
              </a:buClr>
              <a:buFont typeface="Wingdings" panose="05000000000000000000" pitchFamily="2" charset="2"/>
              <a:buChar char="Ø"/>
              <a:defRPr/>
            </a:pPr>
            <a:r>
              <a:rPr lang="en-GB" sz="1200">
                <a:solidFill>
                  <a:schemeClr val="tx2"/>
                </a:solidFill>
              </a:rPr>
              <a:t>How the electricity network coordinates their activity on innovation projects. </a:t>
            </a:r>
          </a:p>
          <a:p>
            <a:pPr marL="628650" lvl="1" indent="-171450">
              <a:lnSpc>
                <a:spcPct val="110000"/>
              </a:lnSpc>
              <a:spcBef>
                <a:spcPts val="600"/>
              </a:spcBef>
              <a:buClr>
                <a:srgbClr val="BECC00"/>
              </a:buClr>
              <a:buFont typeface="Wingdings" panose="05000000000000000000" pitchFamily="2" charset="2"/>
              <a:buChar char="Ø"/>
              <a:defRPr/>
            </a:pPr>
            <a:r>
              <a:rPr lang="en-GB" sz="1200">
                <a:solidFill>
                  <a:schemeClr val="tx2"/>
                </a:solidFill>
              </a:rPr>
              <a:t>The challenges and uncertainties pertinent to the electricity network over different time periods that could be addressed through innovation, and those challenges and uncertainties that are currently not addressed through innovation. </a:t>
            </a:r>
          </a:p>
          <a:p>
            <a:pPr marL="628650" lvl="1" indent="-171450">
              <a:lnSpc>
                <a:spcPct val="110000"/>
              </a:lnSpc>
              <a:spcBef>
                <a:spcPts val="600"/>
              </a:spcBef>
              <a:buClr>
                <a:srgbClr val="BECC00"/>
              </a:buClr>
              <a:buFont typeface="Wingdings" panose="05000000000000000000" pitchFamily="2" charset="2"/>
              <a:buChar char="Ø"/>
              <a:defRPr/>
            </a:pPr>
            <a:r>
              <a:rPr lang="en-GB" sz="1200">
                <a:solidFill>
                  <a:schemeClr val="tx2"/>
                </a:solidFill>
              </a:rPr>
              <a:t>A description of the innovative projects and plans that the electricity network intends to pursue to address these challenges and uncertainties.</a:t>
            </a:r>
          </a:p>
          <a:p>
            <a:pPr marL="171450" indent="-171450">
              <a:lnSpc>
                <a:spcPct val="110000"/>
              </a:lnSpc>
              <a:spcBef>
                <a:spcPts val="600"/>
              </a:spcBef>
              <a:buClr>
                <a:srgbClr val="BECC00"/>
              </a:buClr>
              <a:buFont typeface="Arial" panose="020B0604020202020204" pitchFamily="34" charset="0"/>
              <a:buChar char="•"/>
              <a:defRPr/>
            </a:pPr>
            <a:r>
              <a:rPr lang="en-GB" sz="1200">
                <a:solidFill>
                  <a:schemeClr val="tx2"/>
                </a:solidFill>
              </a:rPr>
              <a:t>Learn about the </a:t>
            </a:r>
            <a:r>
              <a:rPr lang="en-GB" sz="1200" b="1">
                <a:solidFill>
                  <a:schemeClr val="tx2"/>
                </a:solidFill>
                <a:hlinkClick r:id="rId5">
                  <a:extLst>
                    <a:ext uri="{A12FA001-AC4F-418D-AE19-62706E023703}">
                      <ahyp:hlinkClr xmlns:ahyp="http://schemas.microsoft.com/office/drawing/2018/hyperlinkcolor" val="tx"/>
                    </a:ext>
                  </a:extLst>
                </a:hlinkClick>
              </a:rPr>
              <a:t>Energy Networks Innovation Process (ENIP) </a:t>
            </a:r>
            <a:r>
              <a:rPr lang="en-GB" sz="1200">
                <a:solidFill>
                  <a:schemeClr val="tx2"/>
                </a:solidFill>
              </a:rPr>
              <a:t>– which explains how innovation projects are delivered. </a:t>
            </a:r>
          </a:p>
          <a:p>
            <a:pPr marL="171450" indent="-171450">
              <a:lnSpc>
                <a:spcPct val="110000"/>
              </a:lnSpc>
              <a:spcBef>
                <a:spcPts val="600"/>
              </a:spcBef>
              <a:buClr>
                <a:srgbClr val="BECC00"/>
              </a:buClr>
              <a:buFont typeface="Arial" panose="020B0604020202020204" pitchFamily="34" charset="0"/>
              <a:buChar char="•"/>
              <a:defRPr/>
            </a:pPr>
            <a:r>
              <a:rPr lang="en-GB" sz="1200">
                <a:solidFill>
                  <a:schemeClr val="tx2"/>
                </a:solidFill>
              </a:rPr>
              <a:t>Coming soon – the </a:t>
            </a:r>
            <a:r>
              <a:rPr lang="en-GB" sz="1200" b="1">
                <a:solidFill>
                  <a:schemeClr val="tx2"/>
                </a:solidFill>
              </a:rPr>
              <a:t>Network Innovation Strategy online visual </a:t>
            </a:r>
            <a:r>
              <a:rPr lang="en-GB" sz="1200">
                <a:solidFill>
                  <a:schemeClr val="tx2"/>
                </a:solidFill>
              </a:rPr>
              <a:t>– showcasing BAU capabilities and more details on the enablers and challenges in each of the future time horizons outlined earlier in this document. </a:t>
            </a:r>
            <a:endParaRPr lang="en-GB" sz="1200">
              <a:solidFill>
                <a:schemeClr val="tx2"/>
              </a:solidFill>
              <a:cs typeface="Arial"/>
            </a:endParaRPr>
          </a:p>
        </p:txBody>
      </p:sp>
    </p:spTree>
    <p:extLst>
      <p:ext uri="{BB962C8B-B14F-4D97-AF65-F5344CB8AC3E}">
        <p14:creationId xmlns:p14="http://schemas.microsoft.com/office/powerpoint/2010/main" val="3629106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0A81-51D8-37DD-363F-AA17375A02AB}"/>
              </a:ext>
            </a:extLst>
          </p:cNvPr>
          <p:cNvSpPr>
            <a:spLocks noGrp="1"/>
          </p:cNvSpPr>
          <p:nvPr>
            <p:ph type="title"/>
          </p:nvPr>
        </p:nvSpPr>
        <p:spPr>
          <a:xfrm>
            <a:off x="720725" y="108958"/>
            <a:ext cx="9000000" cy="936000"/>
          </a:xfrm>
        </p:spPr>
        <p:txBody>
          <a:bodyPr/>
          <a:lstStyle/>
          <a:p>
            <a:r>
              <a:rPr lang="en-GB"/>
              <a:t>Glossary</a:t>
            </a:r>
          </a:p>
        </p:txBody>
      </p:sp>
      <p:graphicFrame>
        <p:nvGraphicFramePr>
          <p:cNvPr id="5" name="Content Placeholder 4">
            <a:extLst>
              <a:ext uri="{FF2B5EF4-FFF2-40B4-BE49-F238E27FC236}">
                <a16:creationId xmlns:a16="http://schemas.microsoft.com/office/drawing/2014/main" id="{32BE0606-1AC0-B0E2-81BD-8FB2B6D5951E}"/>
              </a:ext>
            </a:extLst>
          </p:cNvPr>
          <p:cNvGraphicFramePr>
            <a:graphicFrameLocks noGrp="1"/>
          </p:cNvGraphicFramePr>
          <p:nvPr>
            <p:ph idx="1"/>
            <p:extLst>
              <p:ext uri="{D42A27DB-BD31-4B8C-83A1-F6EECF244321}">
                <p14:modId xmlns:p14="http://schemas.microsoft.com/office/powerpoint/2010/main" val="3178161108"/>
              </p:ext>
            </p:extLst>
          </p:nvPr>
        </p:nvGraphicFramePr>
        <p:xfrm>
          <a:off x="2315912" y="1212467"/>
          <a:ext cx="8161233" cy="4536000"/>
        </p:xfrm>
        <a:graphic>
          <a:graphicData uri="http://schemas.openxmlformats.org/drawingml/2006/table">
            <a:tbl>
              <a:tblPr firstRow="1" bandRow="1">
                <a:tableStyleId>{2D5ABB26-0587-4C30-8999-92F81FD0307C}</a:tableStyleId>
              </a:tblPr>
              <a:tblGrid>
                <a:gridCol w="1021761">
                  <a:extLst>
                    <a:ext uri="{9D8B030D-6E8A-4147-A177-3AD203B41FA5}">
                      <a16:colId xmlns:a16="http://schemas.microsoft.com/office/drawing/2014/main" val="4011272350"/>
                    </a:ext>
                  </a:extLst>
                </a:gridCol>
                <a:gridCol w="7139472">
                  <a:extLst>
                    <a:ext uri="{9D8B030D-6E8A-4147-A177-3AD203B41FA5}">
                      <a16:colId xmlns:a16="http://schemas.microsoft.com/office/drawing/2014/main" val="1669104102"/>
                    </a:ext>
                  </a:extLst>
                </a:gridCol>
              </a:tblGrid>
              <a:tr h="324000">
                <a:tc>
                  <a:txBody>
                    <a:bodyPr/>
                    <a:lstStyle/>
                    <a:p>
                      <a:pPr algn="r" rtl="0" fontAlgn="ctr">
                        <a:buNone/>
                      </a:pPr>
                      <a:r>
                        <a:rPr lang="en-GB" sz="1600" b="1" i="0" u="none" strike="noStrike">
                          <a:solidFill>
                            <a:schemeClr val="tx2"/>
                          </a:solidFill>
                          <a:effectLst/>
                          <a:latin typeface="+mn-lt"/>
                        </a:rPr>
                        <a:t>BAU</a:t>
                      </a:r>
                    </a:p>
                  </a:txBody>
                  <a:tcPr marL="7620" marR="68580" marT="7620" marB="0" anchor="ctr"/>
                </a:tc>
                <a:tc>
                  <a:txBody>
                    <a:bodyPr/>
                    <a:lstStyle/>
                    <a:p>
                      <a:pPr algn="l" rtl="0" fontAlgn="ctr">
                        <a:buNone/>
                      </a:pPr>
                      <a:r>
                        <a:rPr lang="en-GB" sz="1600" b="0" i="0" u="none" strike="noStrike">
                          <a:solidFill>
                            <a:schemeClr val="tx2"/>
                          </a:solidFill>
                          <a:effectLst/>
                          <a:latin typeface="+mn-lt"/>
                        </a:rPr>
                        <a:t>Business-As-Usual</a:t>
                      </a:r>
                    </a:p>
                  </a:txBody>
                  <a:tcPr marL="7620" marR="7620" marT="7620" marB="0" anchor="ctr"/>
                </a:tc>
                <a:extLst>
                  <a:ext uri="{0D108BD9-81ED-4DB2-BD59-A6C34878D82A}">
                    <a16:rowId xmlns:a16="http://schemas.microsoft.com/office/drawing/2014/main" val="2414815027"/>
                  </a:ext>
                </a:extLst>
              </a:tr>
              <a:tr h="324000">
                <a:tc>
                  <a:txBody>
                    <a:bodyPr/>
                    <a:lstStyle/>
                    <a:p>
                      <a:pPr algn="r" rtl="0" fontAlgn="ctr">
                        <a:buNone/>
                      </a:pPr>
                      <a:r>
                        <a:rPr lang="en-GB" sz="1600" b="1" i="0" u="none" strike="noStrike">
                          <a:solidFill>
                            <a:schemeClr val="tx2"/>
                          </a:solidFill>
                          <a:effectLst/>
                          <a:latin typeface="+mn-lt"/>
                        </a:rPr>
                        <a:t>CP2030</a:t>
                      </a:r>
                    </a:p>
                  </a:txBody>
                  <a:tcPr marL="7620" marR="68580" marT="7620" marB="0" anchor="ctr"/>
                </a:tc>
                <a:tc>
                  <a:txBody>
                    <a:bodyPr/>
                    <a:lstStyle/>
                    <a:p>
                      <a:pPr algn="l" rtl="0" fontAlgn="ctr">
                        <a:buNone/>
                      </a:pPr>
                      <a:r>
                        <a:rPr lang="en-GB" sz="1600" b="0" i="0" u="none" strike="noStrike">
                          <a:solidFill>
                            <a:schemeClr val="tx2"/>
                          </a:solidFill>
                          <a:effectLst/>
                          <a:latin typeface="+mn-lt"/>
                        </a:rPr>
                        <a:t>Clean Power 2030 Action Plan</a:t>
                      </a:r>
                    </a:p>
                  </a:txBody>
                  <a:tcPr marL="7620" marR="7620" marT="7620" marB="0" anchor="ctr"/>
                </a:tc>
                <a:extLst>
                  <a:ext uri="{0D108BD9-81ED-4DB2-BD59-A6C34878D82A}">
                    <a16:rowId xmlns:a16="http://schemas.microsoft.com/office/drawing/2014/main" val="4179413899"/>
                  </a:ext>
                </a:extLst>
              </a:tr>
              <a:tr h="324000">
                <a:tc>
                  <a:txBody>
                    <a:bodyPr/>
                    <a:lstStyle/>
                    <a:p>
                      <a:pPr algn="r" rtl="0" fontAlgn="ctr">
                        <a:buNone/>
                      </a:pPr>
                      <a:r>
                        <a:rPr lang="en-GB" sz="1600" b="1" i="0" u="none" strike="noStrike">
                          <a:solidFill>
                            <a:schemeClr val="tx2"/>
                          </a:solidFill>
                          <a:effectLst/>
                          <a:latin typeface="+mn-lt"/>
                        </a:rPr>
                        <a:t>ENIP</a:t>
                      </a:r>
                    </a:p>
                  </a:txBody>
                  <a:tcPr marL="7620" marR="68580" marT="7620" marB="0" anchor="ctr"/>
                </a:tc>
                <a:tc>
                  <a:txBody>
                    <a:bodyPr/>
                    <a:lstStyle/>
                    <a:p>
                      <a:pPr algn="l" fontAlgn="b">
                        <a:buNone/>
                      </a:pPr>
                      <a:r>
                        <a:rPr lang="en-GB" sz="1600" b="0" i="0" u="none" strike="noStrike">
                          <a:solidFill>
                            <a:schemeClr val="tx2"/>
                          </a:solidFill>
                          <a:effectLst/>
                          <a:latin typeface="+mn-lt"/>
                        </a:rPr>
                        <a:t>Energy Networks Innovation Process </a:t>
                      </a:r>
                    </a:p>
                  </a:txBody>
                  <a:tcPr marL="7620" marR="7620" marT="7620" marB="0" anchor="ctr"/>
                </a:tc>
                <a:extLst>
                  <a:ext uri="{0D108BD9-81ED-4DB2-BD59-A6C34878D82A}">
                    <a16:rowId xmlns:a16="http://schemas.microsoft.com/office/drawing/2014/main" val="341624301"/>
                  </a:ext>
                </a:extLst>
              </a:tr>
              <a:tr h="324000">
                <a:tc>
                  <a:txBody>
                    <a:bodyPr/>
                    <a:lstStyle/>
                    <a:p>
                      <a:pPr algn="r" rtl="0" fontAlgn="ctr">
                        <a:buNone/>
                      </a:pPr>
                      <a:r>
                        <a:rPr lang="en-GB" sz="1600" b="1" i="0" u="none" strike="noStrike">
                          <a:solidFill>
                            <a:schemeClr val="tx2"/>
                          </a:solidFill>
                          <a:effectLst/>
                          <a:latin typeface="+mn-lt"/>
                        </a:rPr>
                        <a:t>ENIT</a:t>
                      </a:r>
                    </a:p>
                  </a:txBody>
                  <a:tcPr marL="7620" marR="68580" marT="7620" marB="0" anchor="ctr"/>
                </a:tc>
                <a:tc>
                  <a:txBody>
                    <a:bodyPr/>
                    <a:lstStyle/>
                    <a:p>
                      <a:pPr algn="l" rtl="0" fontAlgn="ctr">
                        <a:buNone/>
                      </a:pPr>
                      <a:r>
                        <a:rPr lang="en-GB" sz="1600" b="0" i="0" u="none" strike="noStrike">
                          <a:solidFill>
                            <a:schemeClr val="tx2"/>
                          </a:solidFill>
                          <a:effectLst/>
                          <a:latin typeface="+mn-lt"/>
                        </a:rPr>
                        <a:t>Energy Networks Innovation Taskforce </a:t>
                      </a:r>
                    </a:p>
                  </a:txBody>
                  <a:tcPr marL="7620" marR="7620" marT="7620" marB="0" anchor="ctr"/>
                </a:tc>
                <a:extLst>
                  <a:ext uri="{0D108BD9-81ED-4DB2-BD59-A6C34878D82A}">
                    <a16:rowId xmlns:a16="http://schemas.microsoft.com/office/drawing/2014/main" val="818014121"/>
                  </a:ext>
                </a:extLst>
              </a:tr>
              <a:tr h="324000">
                <a:tc>
                  <a:txBody>
                    <a:bodyPr/>
                    <a:lstStyle/>
                    <a:p>
                      <a:pPr algn="r" rtl="0" fontAlgn="ctr">
                        <a:buNone/>
                      </a:pPr>
                      <a:r>
                        <a:rPr lang="en-GB" sz="1600" b="1" i="0" u="none" strike="noStrike">
                          <a:solidFill>
                            <a:schemeClr val="tx2"/>
                          </a:solidFill>
                          <a:effectLst/>
                          <a:latin typeface="+mn-lt"/>
                        </a:rPr>
                        <a:t>FMAR</a:t>
                      </a:r>
                    </a:p>
                  </a:txBody>
                  <a:tcPr marL="7620" marR="68580" marT="7620" marB="0" anchor="ctr"/>
                </a:tc>
                <a:tc>
                  <a:txBody>
                    <a:bodyPr/>
                    <a:lstStyle/>
                    <a:p>
                      <a:pPr algn="l" rtl="0" fontAlgn="ctr">
                        <a:buNone/>
                      </a:pPr>
                      <a:r>
                        <a:rPr lang="en-GB" sz="1600" b="0" i="0" u="none" strike="noStrike">
                          <a:solidFill>
                            <a:schemeClr val="tx2"/>
                          </a:solidFill>
                          <a:effectLst/>
                          <a:latin typeface="+mn-lt"/>
                        </a:rPr>
                        <a:t>Flexibility Market Asset Registration </a:t>
                      </a:r>
                    </a:p>
                  </a:txBody>
                  <a:tcPr marL="7620" marR="7620" marT="7620" marB="0" anchor="ctr"/>
                </a:tc>
                <a:extLst>
                  <a:ext uri="{0D108BD9-81ED-4DB2-BD59-A6C34878D82A}">
                    <a16:rowId xmlns:a16="http://schemas.microsoft.com/office/drawing/2014/main" val="199113008"/>
                  </a:ext>
                </a:extLst>
              </a:tr>
              <a:tr h="324000">
                <a:tc>
                  <a:txBody>
                    <a:bodyPr/>
                    <a:lstStyle/>
                    <a:p>
                      <a:pPr algn="r" rtl="0" fontAlgn="ctr">
                        <a:buNone/>
                      </a:pPr>
                      <a:r>
                        <a:rPr lang="en-GB" sz="1600" b="1" i="0" u="none" strike="noStrike">
                          <a:solidFill>
                            <a:schemeClr val="tx2"/>
                          </a:solidFill>
                          <a:effectLst/>
                          <a:latin typeface="+mn-lt"/>
                        </a:rPr>
                        <a:t>IMF</a:t>
                      </a:r>
                    </a:p>
                  </a:txBody>
                  <a:tcPr marL="7620" marR="68580" marT="7620" marB="0" anchor="ctr"/>
                </a:tc>
                <a:tc>
                  <a:txBody>
                    <a:bodyPr/>
                    <a:lstStyle/>
                    <a:p>
                      <a:pPr algn="l" rtl="0" fontAlgn="ctr">
                        <a:buNone/>
                      </a:pPr>
                      <a:r>
                        <a:rPr lang="en-GB" sz="1600" b="0" i="0" u="none" strike="noStrike">
                          <a:solidFill>
                            <a:schemeClr val="tx2"/>
                          </a:solidFill>
                          <a:effectLst/>
                          <a:latin typeface="+mn-lt"/>
                        </a:rPr>
                        <a:t>Innovation Measurement Framework </a:t>
                      </a:r>
                    </a:p>
                  </a:txBody>
                  <a:tcPr marL="7620" marR="7620" marT="7620" marB="0" anchor="ctr"/>
                </a:tc>
                <a:extLst>
                  <a:ext uri="{0D108BD9-81ED-4DB2-BD59-A6C34878D82A}">
                    <a16:rowId xmlns:a16="http://schemas.microsoft.com/office/drawing/2014/main" val="2249245593"/>
                  </a:ext>
                </a:extLst>
              </a:tr>
              <a:tr h="324000">
                <a:tc>
                  <a:txBody>
                    <a:bodyPr/>
                    <a:lstStyle/>
                    <a:p>
                      <a:pPr algn="r" rtl="0" fontAlgn="ctr">
                        <a:buNone/>
                      </a:pPr>
                      <a:r>
                        <a:rPr lang="en-GB" sz="1600" b="1" i="0" u="none" strike="noStrike">
                          <a:solidFill>
                            <a:schemeClr val="tx2"/>
                          </a:solidFill>
                          <a:effectLst/>
                          <a:latin typeface="+mn-lt"/>
                        </a:rPr>
                        <a:t>NIA</a:t>
                      </a:r>
                    </a:p>
                  </a:txBody>
                  <a:tcPr marL="7620" marR="68580" marT="7620" marB="0" anchor="ctr"/>
                </a:tc>
                <a:tc>
                  <a:txBody>
                    <a:bodyPr/>
                    <a:lstStyle/>
                    <a:p>
                      <a:pPr algn="l" rtl="0" fontAlgn="ctr">
                        <a:buNone/>
                      </a:pPr>
                      <a:r>
                        <a:rPr lang="en-GB" sz="1600" b="0" i="0" u="none" strike="noStrike">
                          <a:solidFill>
                            <a:schemeClr val="tx2"/>
                          </a:solidFill>
                          <a:effectLst/>
                          <a:latin typeface="+mn-lt"/>
                        </a:rPr>
                        <a:t>Network Innovation Allowance </a:t>
                      </a:r>
                    </a:p>
                  </a:txBody>
                  <a:tcPr marL="7620" marR="7620" marT="7620" marB="0" anchor="ctr"/>
                </a:tc>
                <a:extLst>
                  <a:ext uri="{0D108BD9-81ED-4DB2-BD59-A6C34878D82A}">
                    <a16:rowId xmlns:a16="http://schemas.microsoft.com/office/drawing/2014/main" val="2158780022"/>
                  </a:ext>
                </a:extLst>
              </a:tr>
              <a:tr h="324000">
                <a:tc>
                  <a:txBody>
                    <a:bodyPr/>
                    <a:lstStyle/>
                    <a:p>
                      <a:pPr algn="r" rtl="0" fontAlgn="ctr">
                        <a:buNone/>
                      </a:pPr>
                      <a:r>
                        <a:rPr lang="en-GB" sz="1600" b="1" i="0" u="none" strike="noStrike">
                          <a:solidFill>
                            <a:schemeClr val="tx2"/>
                          </a:solidFill>
                          <a:effectLst/>
                          <a:latin typeface="+mn-lt"/>
                        </a:rPr>
                        <a:t>NIC</a:t>
                      </a:r>
                    </a:p>
                  </a:txBody>
                  <a:tcPr marL="7620" marR="68580" marT="7620" marB="0" anchor="ctr"/>
                </a:tc>
                <a:tc>
                  <a:txBody>
                    <a:bodyPr/>
                    <a:lstStyle/>
                    <a:p>
                      <a:pPr algn="l" rtl="0" fontAlgn="ctr">
                        <a:buNone/>
                      </a:pPr>
                      <a:r>
                        <a:rPr lang="en-GB" sz="1600" b="0" i="0" u="none" strike="noStrike">
                          <a:solidFill>
                            <a:schemeClr val="tx2"/>
                          </a:solidFill>
                          <a:effectLst/>
                          <a:latin typeface="+mn-lt"/>
                        </a:rPr>
                        <a:t>Network Innovation Competition</a:t>
                      </a:r>
                    </a:p>
                  </a:txBody>
                  <a:tcPr marL="7620" marR="7620" marT="7620" marB="0" anchor="ctr"/>
                </a:tc>
                <a:extLst>
                  <a:ext uri="{0D108BD9-81ED-4DB2-BD59-A6C34878D82A}">
                    <a16:rowId xmlns:a16="http://schemas.microsoft.com/office/drawing/2014/main" val="2939711494"/>
                  </a:ext>
                </a:extLst>
              </a:tr>
              <a:tr h="324000">
                <a:tc>
                  <a:txBody>
                    <a:bodyPr/>
                    <a:lstStyle/>
                    <a:p>
                      <a:pPr algn="r" rtl="0" fontAlgn="ctr">
                        <a:buNone/>
                      </a:pPr>
                      <a:r>
                        <a:rPr lang="en-GB" sz="1600" b="1" i="0" u="none" strike="noStrike">
                          <a:solidFill>
                            <a:schemeClr val="tx2"/>
                          </a:solidFill>
                          <a:effectLst/>
                          <a:latin typeface="+mn-lt"/>
                        </a:rPr>
                        <a:t>NESO</a:t>
                      </a:r>
                    </a:p>
                  </a:txBody>
                  <a:tcPr marL="7620" marR="68580" marT="7620" marB="0" anchor="ctr"/>
                </a:tc>
                <a:tc>
                  <a:txBody>
                    <a:bodyPr/>
                    <a:lstStyle/>
                    <a:p>
                      <a:pPr algn="l" rtl="0" fontAlgn="ctr">
                        <a:buNone/>
                      </a:pPr>
                      <a:r>
                        <a:rPr lang="en-GB" sz="1600" b="0" i="0" u="none" strike="noStrike">
                          <a:solidFill>
                            <a:schemeClr val="tx2"/>
                          </a:solidFill>
                          <a:effectLst/>
                          <a:latin typeface="+mn-lt"/>
                        </a:rPr>
                        <a:t>National Energy System Operator</a:t>
                      </a:r>
                    </a:p>
                  </a:txBody>
                  <a:tcPr marL="7620" marR="7620" marT="7620" marB="0" anchor="ctr"/>
                </a:tc>
                <a:extLst>
                  <a:ext uri="{0D108BD9-81ED-4DB2-BD59-A6C34878D82A}">
                    <a16:rowId xmlns:a16="http://schemas.microsoft.com/office/drawing/2014/main" val="2494820020"/>
                  </a:ext>
                </a:extLst>
              </a:tr>
              <a:tr h="324000">
                <a:tc>
                  <a:txBody>
                    <a:bodyPr/>
                    <a:lstStyle/>
                    <a:p>
                      <a:pPr algn="r" rtl="0" fontAlgn="ctr">
                        <a:buNone/>
                      </a:pPr>
                      <a:r>
                        <a:rPr lang="en-GB" sz="1600" b="1" i="0" u="none" strike="noStrike">
                          <a:solidFill>
                            <a:schemeClr val="tx2"/>
                          </a:solidFill>
                          <a:effectLst/>
                          <a:latin typeface="+mn-lt"/>
                        </a:rPr>
                        <a:t>RESP</a:t>
                      </a:r>
                    </a:p>
                  </a:txBody>
                  <a:tcPr marL="7620" marR="68580" marT="7620" marB="0" anchor="ctr"/>
                </a:tc>
                <a:tc>
                  <a:txBody>
                    <a:bodyPr/>
                    <a:lstStyle/>
                    <a:p>
                      <a:pPr algn="l" rtl="0" fontAlgn="ctr">
                        <a:buClr>
                          <a:schemeClr val="accent6"/>
                        </a:buClr>
                        <a:buSzPts val="1100"/>
                        <a:buFont typeface="Arial" panose="020B0604020202020204" pitchFamily="34" charset="0"/>
                        <a:buNone/>
                      </a:pPr>
                      <a:r>
                        <a:rPr lang="en-GB" sz="1600" b="0" i="0" u="none" strike="noStrike">
                          <a:solidFill>
                            <a:schemeClr val="tx2"/>
                          </a:solidFill>
                          <a:effectLst/>
                          <a:latin typeface="+mn-lt"/>
                        </a:rPr>
                        <a:t>Regional Energy Strategic Plans </a:t>
                      </a:r>
                    </a:p>
                  </a:txBody>
                  <a:tcPr marL="7620" marR="7620" marT="7620" marB="0" anchor="ctr"/>
                </a:tc>
                <a:extLst>
                  <a:ext uri="{0D108BD9-81ED-4DB2-BD59-A6C34878D82A}">
                    <a16:rowId xmlns:a16="http://schemas.microsoft.com/office/drawing/2014/main" val="1450558721"/>
                  </a:ext>
                </a:extLst>
              </a:tr>
              <a:tr h="324000">
                <a:tc>
                  <a:txBody>
                    <a:bodyPr/>
                    <a:lstStyle/>
                    <a:p>
                      <a:pPr algn="r" rtl="0" fontAlgn="ctr">
                        <a:buNone/>
                      </a:pPr>
                      <a:r>
                        <a:rPr lang="en-GB" sz="1600" b="1" i="0" u="none" strike="noStrike">
                          <a:solidFill>
                            <a:schemeClr val="tx2"/>
                          </a:solidFill>
                          <a:effectLst/>
                          <a:latin typeface="+mn-lt"/>
                        </a:rPr>
                        <a:t>RIIO</a:t>
                      </a:r>
                    </a:p>
                  </a:txBody>
                  <a:tcPr marL="7620" marR="68580" marT="7620" marB="0" anchor="ctr"/>
                </a:tc>
                <a:tc>
                  <a:txBody>
                    <a:bodyPr/>
                    <a:lstStyle/>
                    <a:p>
                      <a:pPr algn="l" rtl="0" fontAlgn="ctr">
                        <a:buNone/>
                      </a:pPr>
                      <a:r>
                        <a:rPr lang="en-GB" sz="1600" b="0" i="0" u="none" strike="noStrike">
                          <a:solidFill>
                            <a:schemeClr val="tx2"/>
                          </a:solidFill>
                          <a:effectLst/>
                          <a:latin typeface="+mn-lt"/>
                        </a:rPr>
                        <a:t>Revenue = Incentives + Innovation + Outputs. </a:t>
                      </a:r>
                    </a:p>
                  </a:txBody>
                  <a:tcPr marL="7620" marR="7620" marT="7620" marB="0" anchor="ctr"/>
                </a:tc>
                <a:extLst>
                  <a:ext uri="{0D108BD9-81ED-4DB2-BD59-A6C34878D82A}">
                    <a16:rowId xmlns:a16="http://schemas.microsoft.com/office/drawing/2014/main" val="860655464"/>
                  </a:ext>
                </a:extLst>
              </a:tr>
              <a:tr h="324000">
                <a:tc>
                  <a:txBody>
                    <a:bodyPr/>
                    <a:lstStyle/>
                    <a:p>
                      <a:pPr algn="r" rtl="0" fontAlgn="ctr">
                        <a:buNone/>
                      </a:pPr>
                      <a:r>
                        <a:rPr lang="en-GB" sz="1600" b="1" i="0" u="none" strike="noStrike">
                          <a:solidFill>
                            <a:schemeClr val="tx2"/>
                          </a:solidFill>
                          <a:effectLst/>
                          <a:latin typeface="+mn-lt"/>
                        </a:rPr>
                        <a:t>SIF</a:t>
                      </a:r>
                    </a:p>
                  </a:txBody>
                  <a:tcPr marL="7620" marR="68580" marT="7620" marB="0" anchor="ctr"/>
                </a:tc>
                <a:tc>
                  <a:txBody>
                    <a:bodyPr/>
                    <a:lstStyle/>
                    <a:p>
                      <a:pPr algn="l" rtl="0" fontAlgn="ctr">
                        <a:buNone/>
                      </a:pPr>
                      <a:r>
                        <a:rPr lang="en-GB" sz="1600" b="0" i="0" u="none" strike="noStrike">
                          <a:solidFill>
                            <a:schemeClr val="tx2"/>
                          </a:solidFill>
                          <a:effectLst/>
                          <a:latin typeface="+mn-lt"/>
                        </a:rPr>
                        <a:t>Strategic Innovation Fund </a:t>
                      </a:r>
                    </a:p>
                  </a:txBody>
                  <a:tcPr marL="7620" marR="7620" marT="7620" marB="0" anchor="ctr"/>
                </a:tc>
                <a:extLst>
                  <a:ext uri="{0D108BD9-81ED-4DB2-BD59-A6C34878D82A}">
                    <a16:rowId xmlns:a16="http://schemas.microsoft.com/office/drawing/2014/main" val="1946704532"/>
                  </a:ext>
                </a:extLst>
              </a:tr>
              <a:tr h="324000">
                <a:tc>
                  <a:txBody>
                    <a:bodyPr/>
                    <a:lstStyle/>
                    <a:p>
                      <a:pPr algn="r" rtl="0" fontAlgn="ctr">
                        <a:buNone/>
                      </a:pPr>
                      <a:r>
                        <a:rPr lang="en-GB" sz="1600" b="1" i="0" u="none" strike="noStrike">
                          <a:solidFill>
                            <a:schemeClr val="tx2"/>
                          </a:solidFill>
                          <a:effectLst/>
                          <a:latin typeface="+mn-lt"/>
                        </a:rPr>
                        <a:t>SNP</a:t>
                      </a:r>
                    </a:p>
                  </a:txBody>
                  <a:tcPr marL="7620" marR="68580" marT="7620" marB="0" anchor="ctr"/>
                </a:tc>
                <a:tc>
                  <a:txBody>
                    <a:bodyPr/>
                    <a:lstStyle/>
                    <a:p>
                      <a:pPr algn="l" rtl="0" fontAlgn="ctr">
                        <a:buNone/>
                      </a:pPr>
                      <a:r>
                        <a:rPr lang="en-GB" sz="1600" b="0" i="0" u="none" strike="noStrike">
                          <a:solidFill>
                            <a:schemeClr val="tx2"/>
                          </a:solidFill>
                          <a:effectLst/>
                          <a:latin typeface="+mn-lt"/>
                        </a:rPr>
                        <a:t>Smarter Networks Portal </a:t>
                      </a:r>
                    </a:p>
                  </a:txBody>
                  <a:tcPr marL="7620" marR="7620" marT="7620" marB="0" anchor="ctr"/>
                </a:tc>
                <a:extLst>
                  <a:ext uri="{0D108BD9-81ED-4DB2-BD59-A6C34878D82A}">
                    <a16:rowId xmlns:a16="http://schemas.microsoft.com/office/drawing/2014/main" val="92737458"/>
                  </a:ext>
                </a:extLst>
              </a:tr>
              <a:tr h="324000">
                <a:tc>
                  <a:txBody>
                    <a:bodyPr/>
                    <a:lstStyle/>
                    <a:p>
                      <a:pPr algn="r" rtl="0" fontAlgn="ctr">
                        <a:buNone/>
                      </a:pPr>
                      <a:r>
                        <a:rPr lang="en-GB" sz="1600" b="1" i="0" u="none" strike="noStrike">
                          <a:solidFill>
                            <a:schemeClr val="tx2"/>
                          </a:solidFill>
                          <a:effectLst/>
                          <a:latin typeface="+mn-lt"/>
                        </a:rPr>
                        <a:t>SSEP</a:t>
                      </a:r>
                    </a:p>
                  </a:txBody>
                  <a:tcPr marL="7620" marR="68580" marT="7620" marB="0" anchor="ctr"/>
                </a:tc>
                <a:tc>
                  <a:txBody>
                    <a:bodyPr/>
                    <a:lstStyle/>
                    <a:p>
                      <a:pPr algn="l" rtl="0" fontAlgn="ctr">
                        <a:buClr>
                          <a:schemeClr val="accent6"/>
                        </a:buClr>
                        <a:buSzPts val="1100"/>
                        <a:buFont typeface="Arial" panose="020B0604020202020204" pitchFamily="34" charset="0"/>
                        <a:buNone/>
                      </a:pPr>
                      <a:r>
                        <a:rPr lang="en-GB" sz="1600" b="0" i="0" u="none" strike="noStrike">
                          <a:solidFill>
                            <a:schemeClr val="tx2"/>
                          </a:solidFill>
                          <a:effectLst/>
                          <a:latin typeface="+mn-lt"/>
                        </a:rPr>
                        <a:t>Strategic Spatial Energy Plan </a:t>
                      </a:r>
                    </a:p>
                  </a:txBody>
                  <a:tcPr marL="7620" marR="7620" marT="7620" marB="0" anchor="ctr"/>
                </a:tc>
                <a:extLst>
                  <a:ext uri="{0D108BD9-81ED-4DB2-BD59-A6C34878D82A}">
                    <a16:rowId xmlns:a16="http://schemas.microsoft.com/office/drawing/2014/main" val="2999952492"/>
                  </a:ext>
                </a:extLst>
              </a:tr>
            </a:tbl>
          </a:graphicData>
        </a:graphic>
      </p:graphicFrame>
      <p:sp>
        <p:nvSpPr>
          <p:cNvPr id="4" name="Slide Number Placeholder 3">
            <a:extLst>
              <a:ext uri="{FF2B5EF4-FFF2-40B4-BE49-F238E27FC236}">
                <a16:creationId xmlns:a16="http://schemas.microsoft.com/office/drawing/2014/main" id="{A9D47452-2CEB-080D-8E53-E4330534328F}"/>
              </a:ext>
            </a:extLst>
          </p:cNvPr>
          <p:cNvSpPr>
            <a:spLocks noGrp="1"/>
          </p:cNvSpPr>
          <p:nvPr>
            <p:ph type="sldNum" sz="quarter" idx="12"/>
          </p:nvPr>
        </p:nvSpPr>
        <p:spPr/>
        <p:txBody>
          <a:bodyPr vert="horz" lIns="0" tIns="0" rIns="0" bIns="0" rtlCol="0" anchor="ctr"/>
          <a:lstStyle/>
          <a:p>
            <a:pPr algn="l"/>
            <a:fld id="{98FF217E-B86F-EA42-9607-BE163228A213}" type="slidenum">
              <a:rPr lang="en-GB" sz="1600" b="0"/>
              <a:pPr algn="l"/>
              <a:t>28</a:t>
            </a:fld>
            <a:endParaRPr lang="en-GB" sz="1600" b="0"/>
          </a:p>
        </p:txBody>
      </p:sp>
    </p:spTree>
    <p:extLst>
      <p:ext uri="{BB962C8B-B14F-4D97-AF65-F5344CB8AC3E}">
        <p14:creationId xmlns:p14="http://schemas.microsoft.com/office/powerpoint/2010/main" val="217800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5CBBB7-3D81-D2ED-AB42-DF041ED04374}"/>
              </a:ext>
            </a:extLst>
          </p:cNvPr>
          <p:cNvSpPr/>
          <p:nvPr/>
        </p:nvSpPr>
        <p:spPr>
          <a:xfrm>
            <a:off x="7053262" y="3695701"/>
            <a:ext cx="4943475" cy="2171700"/>
          </a:xfrm>
          <a:prstGeom prst="rect">
            <a:avLst/>
          </a:prstGeom>
          <a:solidFill>
            <a:schemeClr val="accent2"/>
          </a:solidFill>
          <a:ln>
            <a:noFill/>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71E5B636-C4F7-E446-BF51-8D378F13666F}"/>
              </a:ext>
            </a:extLst>
          </p:cNvPr>
          <p:cNvSpPr>
            <a:spLocks noGrp="1"/>
          </p:cNvSpPr>
          <p:nvPr>
            <p:ph type="body" sz="quarter" idx="10"/>
          </p:nvPr>
        </p:nvSpPr>
        <p:spPr/>
        <p:txBody>
          <a:bodyPr/>
          <a:lstStyle/>
          <a:p>
            <a:r>
              <a:rPr lang="en-GB"/>
              <a:t>© ENA 2026</a:t>
            </a:r>
          </a:p>
        </p:txBody>
      </p:sp>
      <p:pic>
        <p:nvPicPr>
          <p:cNvPr id="1026" name="Picture 2">
            <a:extLst>
              <a:ext uri="{FF2B5EF4-FFF2-40B4-BE49-F238E27FC236}">
                <a16:creationId xmlns:a16="http://schemas.microsoft.com/office/drawing/2014/main" id="{7FD3DA4D-6CEE-E401-D4C5-0CFA957D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0" y="3781425"/>
            <a:ext cx="2009775" cy="2009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45A372-607B-C0F2-F911-CD2CA580594F}"/>
              </a:ext>
            </a:extLst>
          </p:cNvPr>
          <p:cNvSpPr txBox="1"/>
          <p:nvPr/>
        </p:nvSpPr>
        <p:spPr>
          <a:xfrm>
            <a:off x="7088407" y="3718365"/>
            <a:ext cx="2400300" cy="2154436"/>
          </a:xfrm>
          <a:prstGeom prst="rect">
            <a:avLst/>
          </a:prstGeom>
          <a:noFill/>
        </p:spPr>
        <p:txBody>
          <a:bodyPr wrap="square" rtlCol="0">
            <a:spAutoFit/>
          </a:bodyPr>
          <a:lstStyle/>
          <a:p>
            <a:r>
              <a:rPr lang="en-GB" sz="1900">
                <a:solidFill>
                  <a:schemeClr val="bg1"/>
                </a:solidFill>
              </a:rPr>
              <a:t>Subscribe to our newsletter to receive updates from ENA</a:t>
            </a:r>
          </a:p>
          <a:p>
            <a:endParaRPr lang="en-GB">
              <a:solidFill>
                <a:schemeClr val="bg1"/>
              </a:solidFill>
            </a:endParaRPr>
          </a:p>
          <a:p>
            <a:r>
              <a:rPr lang="en-GB">
                <a:solidFill>
                  <a:schemeClr val="bg1"/>
                </a:solidFill>
              </a:rPr>
              <a:t>energynetworks.org/</a:t>
            </a:r>
            <a:br>
              <a:rPr lang="en-GB">
                <a:solidFill>
                  <a:schemeClr val="bg1"/>
                </a:solidFill>
              </a:rPr>
            </a:br>
            <a:r>
              <a:rPr lang="en-GB" b="1">
                <a:solidFill>
                  <a:schemeClr val="bg1"/>
                </a:solidFill>
              </a:rPr>
              <a:t>subscribe</a:t>
            </a:r>
          </a:p>
        </p:txBody>
      </p:sp>
      <p:sp>
        <p:nvSpPr>
          <p:cNvPr id="5" name="TextBox 4">
            <a:extLst>
              <a:ext uri="{FF2B5EF4-FFF2-40B4-BE49-F238E27FC236}">
                <a16:creationId xmlns:a16="http://schemas.microsoft.com/office/drawing/2014/main" id="{53D4DD03-31F9-B6B4-1E6C-F32B6BAB6F81}"/>
              </a:ext>
            </a:extLst>
          </p:cNvPr>
          <p:cNvSpPr txBox="1"/>
          <p:nvPr/>
        </p:nvSpPr>
        <p:spPr>
          <a:xfrm rot="21170866">
            <a:off x="9698914" y="2245460"/>
            <a:ext cx="1702676" cy="523220"/>
          </a:xfrm>
          <a:prstGeom prst="rect">
            <a:avLst/>
          </a:prstGeom>
          <a:noFill/>
        </p:spPr>
        <p:txBody>
          <a:bodyPr wrap="square" rtlCol="0">
            <a:spAutoFit/>
          </a:bodyPr>
          <a:lstStyle/>
          <a:p>
            <a:r>
              <a:rPr lang="en-GB" sz="2800" b="1">
                <a:solidFill>
                  <a:schemeClr val="bg1"/>
                </a:solidFill>
                <a:latin typeface="Bradley Hand ITC" panose="03070402050302030203" pitchFamily="66" charset="0"/>
              </a:rPr>
              <a:t>Scan me</a:t>
            </a:r>
          </a:p>
        </p:txBody>
      </p:sp>
      <p:cxnSp>
        <p:nvCxnSpPr>
          <p:cNvPr id="15" name="Connector: Curved 14">
            <a:extLst>
              <a:ext uri="{FF2B5EF4-FFF2-40B4-BE49-F238E27FC236}">
                <a16:creationId xmlns:a16="http://schemas.microsoft.com/office/drawing/2014/main" id="{5FD2ABBF-0C49-F874-2CC3-CEE0C3306F16}"/>
              </a:ext>
            </a:extLst>
          </p:cNvPr>
          <p:cNvCxnSpPr>
            <a:cxnSpLocks/>
          </p:cNvCxnSpPr>
          <p:nvPr/>
        </p:nvCxnSpPr>
        <p:spPr>
          <a:xfrm rot="16200000" flipH="1">
            <a:off x="10415181" y="2816210"/>
            <a:ext cx="676601" cy="570351"/>
          </a:xfrm>
          <a:prstGeom prst="curvedConnector3">
            <a:avLst>
              <a:gd name="adj1" fmla="val 50000"/>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59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E767-120F-2EA2-53BC-DC79B3188AE2}"/>
              </a:ext>
            </a:extLst>
          </p:cNvPr>
          <p:cNvSpPr>
            <a:spLocks noGrp="1"/>
          </p:cNvSpPr>
          <p:nvPr>
            <p:ph type="title"/>
          </p:nvPr>
        </p:nvSpPr>
        <p:spPr>
          <a:xfrm>
            <a:off x="669200" y="87113"/>
            <a:ext cx="9000000" cy="936000"/>
          </a:xfrm>
        </p:spPr>
        <p:txBody>
          <a:bodyPr anchor="ctr"/>
          <a:lstStyle/>
          <a:p>
            <a:r>
              <a:rPr lang="en-GB"/>
              <a:t>Electricity Network Companies</a:t>
            </a:r>
          </a:p>
        </p:txBody>
      </p:sp>
      <p:sp>
        <p:nvSpPr>
          <p:cNvPr id="9" name="TextBox 8">
            <a:extLst>
              <a:ext uri="{FF2B5EF4-FFF2-40B4-BE49-F238E27FC236}">
                <a16:creationId xmlns:a16="http://schemas.microsoft.com/office/drawing/2014/main" id="{46D12486-18E5-8AD6-3768-6645D0907A48}"/>
              </a:ext>
            </a:extLst>
          </p:cNvPr>
          <p:cNvSpPr txBox="1"/>
          <p:nvPr/>
        </p:nvSpPr>
        <p:spPr>
          <a:xfrm>
            <a:off x="7072089" y="1284125"/>
            <a:ext cx="3338791" cy="307777"/>
          </a:xfrm>
          <a:prstGeom prst="rect">
            <a:avLst/>
          </a:prstGeom>
          <a:noFill/>
        </p:spPr>
        <p:txBody>
          <a:bodyPr wrap="square" rtlCol="0">
            <a:spAutoFit/>
          </a:bodyPr>
          <a:lstStyle/>
          <a:p>
            <a:pPr algn="ctr"/>
            <a:r>
              <a:rPr lang="en-GB" sz="1400" u="heavy">
                <a:solidFill>
                  <a:schemeClr val="tx2"/>
                </a:solidFill>
                <a:uFill>
                  <a:solidFill>
                    <a:schemeClr val="accent3"/>
                  </a:solidFill>
                </a:uFill>
              </a:rPr>
              <a:t>Transmission System Operators (TSOs)</a:t>
            </a:r>
          </a:p>
        </p:txBody>
      </p:sp>
      <p:pic>
        <p:nvPicPr>
          <p:cNvPr id="8" name="Picture 7">
            <a:extLst>
              <a:ext uri="{FF2B5EF4-FFF2-40B4-BE49-F238E27FC236}">
                <a16:creationId xmlns:a16="http://schemas.microsoft.com/office/drawing/2014/main" id="{D9CC9CAA-5551-58D0-0EBF-7D170F506C5F}"/>
              </a:ext>
            </a:extLst>
          </p:cNvPr>
          <p:cNvPicPr>
            <a:picLocks noChangeAspect="1"/>
          </p:cNvPicPr>
          <p:nvPr/>
        </p:nvPicPr>
        <p:blipFill>
          <a:blip r:embed="rId3"/>
          <a:stretch>
            <a:fillRect/>
          </a:stretch>
        </p:blipFill>
        <p:spPr>
          <a:xfrm>
            <a:off x="780711" y="1567358"/>
            <a:ext cx="5145168" cy="4233681"/>
          </a:xfrm>
          <a:prstGeom prst="rect">
            <a:avLst/>
          </a:prstGeom>
        </p:spPr>
      </p:pic>
      <p:sp>
        <p:nvSpPr>
          <p:cNvPr id="10" name="TextBox 9">
            <a:extLst>
              <a:ext uri="{FF2B5EF4-FFF2-40B4-BE49-F238E27FC236}">
                <a16:creationId xmlns:a16="http://schemas.microsoft.com/office/drawing/2014/main" id="{F908690D-F2A5-D736-637F-9CD8ACE6AB0E}"/>
              </a:ext>
            </a:extLst>
          </p:cNvPr>
          <p:cNvSpPr txBox="1"/>
          <p:nvPr/>
        </p:nvSpPr>
        <p:spPr>
          <a:xfrm>
            <a:off x="1035499" y="1284125"/>
            <a:ext cx="4351866" cy="307777"/>
          </a:xfrm>
          <a:prstGeom prst="rect">
            <a:avLst/>
          </a:prstGeom>
          <a:noFill/>
        </p:spPr>
        <p:txBody>
          <a:bodyPr wrap="square" rtlCol="0">
            <a:spAutoFit/>
          </a:bodyPr>
          <a:lstStyle/>
          <a:p>
            <a:pPr algn="ctr"/>
            <a:r>
              <a:rPr lang="en-GB" sz="1400" u="heavy">
                <a:solidFill>
                  <a:schemeClr val="accent1"/>
                </a:solidFill>
                <a:uFill>
                  <a:solidFill>
                    <a:schemeClr val="accent3"/>
                  </a:solidFill>
                </a:uFill>
              </a:rPr>
              <a:t>Distribution Network Operators (DNOs)</a:t>
            </a:r>
          </a:p>
        </p:txBody>
      </p:sp>
      <p:pic>
        <p:nvPicPr>
          <p:cNvPr id="5" name="Picture 4">
            <a:extLst>
              <a:ext uri="{FF2B5EF4-FFF2-40B4-BE49-F238E27FC236}">
                <a16:creationId xmlns:a16="http://schemas.microsoft.com/office/drawing/2014/main" id="{801CA319-4F51-2934-143F-4C9B0CFC3F8D}"/>
              </a:ext>
            </a:extLst>
          </p:cNvPr>
          <p:cNvPicPr>
            <a:picLocks noChangeAspect="1"/>
          </p:cNvPicPr>
          <p:nvPr/>
        </p:nvPicPr>
        <p:blipFill>
          <a:blip r:embed="rId4"/>
          <a:stretch>
            <a:fillRect/>
          </a:stretch>
        </p:blipFill>
        <p:spPr>
          <a:xfrm>
            <a:off x="6708176" y="1567357"/>
            <a:ext cx="4176000" cy="4176000"/>
          </a:xfrm>
          <a:prstGeom prst="rect">
            <a:avLst/>
          </a:prstGeom>
        </p:spPr>
      </p:pic>
      <p:sp>
        <p:nvSpPr>
          <p:cNvPr id="3" name="Slide Number Placeholder 4">
            <a:extLst>
              <a:ext uri="{FF2B5EF4-FFF2-40B4-BE49-F238E27FC236}">
                <a16:creationId xmlns:a16="http://schemas.microsoft.com/office/drawing/2014/main" id="{6D7E7139-C9EC-536F-70B8-3159DE00C15D}"/>
              </a:ext>
            </a:extLst>
          </p:cNvPr>
          <p:cNvSpPr>
            <a:spLocks noGrp="1"/>
          </p:cNvSpPr>
          <p:nvPr>
            <p:ph type="sldNum" sz="quarter" idx="12"/>
          </p:nvPr>
        </p:nvSpPr>
        <p:spPr>
          <a:xfrm>
            <a:off x="10677600" y="6320870"/>
            <a:ext cx="1080000" cy="360000"/>
          </a:xfrm>
        </p:spPr>
        <p:txBody>
          <a:bodyPr vert="horz" lIns="0" tIns="0" rIns="0" bIns="0" rtlCol="0" anchor="ctr"/>
          <a:lstStyle/>
          <a:p>
            <a:pPr algn="l"/>
            <a:fld id="{98FF217E-B86F-EA42-9607-BE163228A213}" type="slidenum">
              <a:rPr lang="en-GB" sz="1600" b="0"/>
              <a:pPr algn="l"/>
              <a:t>3</a:t>
            </a:fld>
            <a:endParaRPr lang="en-GB" sz="1600" b="0"/>
          </a:p>
        </p:txBody>
      </p:sp>
    </p:spTree>
    <p:extLst>
      <p:ext uri="{BB962C8B-B14F-4D97-AF65-F5344CB8AC3E}">
        <p14:creationId xmlns:p14="http://schemas.microsoft.com/office/powerpoint/2010/main" val="1509851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DFEE-AC88-9AC1-B56D-1923136C255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A6F38F6-5668-AE47-6984-6C1D131498B4}"/>
              </a:ext>
            </a:extLst>
          </p:cNvPr>
          <p:cNvSpPr>
            <a:spLocks noGrp="1"/>
          </p:cNvSpPr>
          <p:nvPr>
            <p:ph idx="1"/>
          </p:nvPr>
        </p:nvSpPr>
        <p:spPr>
          <a:xfrm>
            <a:off x="593466" y="1199449"/>
            <a:ext cx="11312783" cy="4538800"/>
          </a:xfrm>
        </p:spPr>
        <p:txBody>
          <a:bodyPr vert="horz" lIns="0" tIns="0" rIns="0" bIns="0" numCol="3" spcCol="144000" rtlCol="0" anchor="t">
            <a:noAutofit/>
          </a:bodyPr>
          <a:lstStyle/>
          <a:p>
            <a:pPr fontAlgn="base">
              <a:lnSpc>
                <a:spcPct val="100000"/>
              </a:lnSpc>
              <a:spcBef>
                <a:spcPts val="1200"/>
              </a:spcBef>
            </a:pPr>
            <a:r>
              <a:rPr lang="en-GB" sz="1200" b="0"/>
              <a:t>The GB’s electricity networks are going through unprecedented change and innovation. As we look to invest over £100bn into our grid infrastructure out to 2031, this once in a generation opportunity will support the deployment of low carbon technologies for households and business across the country.</a:t>
            </a:r>
          </a:p>
          <a:p>
            <a:pPr fontAlgn="base">
              <a:lnSpc>
                <a:spcPct val="100000"/>
              </a:lnSpc>
              <a:spcBef>
                <a:spcPts val="1200"/>
              </a:spcBef>
            </a:pPr>
            <a:r>
              <a:rPr lang="en-GB" sz="1200" b="0"/>
              <a:t>Innovation into our electricity networks have maximised the efficiency of our existing infrastructure by supporting homes and businesses generate their own power which reduces overall peak demand. Our members remain focused on supporting this essential shift to low carbon technologies whilst ensuring that everyone with a role in the wider energy system stays involved and informed throughout the transition. </a:t>
            </a:r>
            <a:endParaRPr lang="en-US" sz="1200" b="0">
              <a:cs typeface="Arial" panose="020B0604020202020204"/>
            </a:endParaRPr>
          </a:p>
          <a:p>
            <a:pPr fontAlgn="base">
              <a:lnSpc>
                <a:spcPct val="100000"/>
              </a:lnSpc>
              <a:spcBef>
                <a:spcPts val="1200"/>
              </a:spcBef>
            </a:pPr>
            <a:r>
              <a:rPr lang="en-GB" sz="1200" b="0"/>
              <a:t>This innovation strategy demonstrates the value that network innovation has delivered to customers over the past decade. It highlights the projects that laid the groundwork for capabilities that are now business-as-usual (BAU) through innovation. These initiatives enabled advancements that we now take for granted but required significant innovation to achieve. For example, the networks have delivered over 3,000 innovation projects, enabling services such as real-time network controls, the optimisation of off-peak capacity, and faster decarbonised connections to become standardised practice. </a:t>
            </a:r>
            <a:endParaRPr lang="en-GB" sz="1200" b="0">
              <a:cs typeface="Arial" panose="020B0604020202020204"/>
            </a:endParaRPr>
          </a:p>
          <a:p>
            <a:pPr fontAlgn="base">
              <a:lnSpc>
                <a:spcPct val="100000"/>
              </a:lnSpc>
              <a:spcBef>
                <a:spcPts val="1200"/>
              </a:spcBef>
            </a:pPr>
            <a:r>
              <a:rPr lang="en-GB" sz="1200" b="0"/>
              <a:t>The economic and energy landscape today brings both opportunities and challenges. Global supply chain pressures, an expected doubling of demand for electricity by 2050 and the need for increased resilience, means that innovation is vital for the ongoing security of our electricity system. </a:t>
            </a:r>
            <a:endParaRPr lang="en-GB" sz="1200" b="0">
              <a:cs typeface="Arial" panose="020B0604020202020204"/>
            </a:endParaRPr>
          </a:p>
          <a:p>
            <a:pPr fontAlgn="base">
              <a:lnSpc>
                <a:spcPct val="100000"/>
              </a:lnSpc>
              <a:spcBef>
                <a:spcPts val="1200"/>
              </a:spcBef>
            </a:pPr>
            <a:r>
              <a:rPr lang="en-GB" sz="1200" b="0"/>
              <a:t>As we move forward, our members’ priority is to speed up and expand the great work already underway in electricity innovation. These projects and innovations are underpinned by a strong regulatory commitment, with the Network Innovation Allowance and Strategic Innovation funding delivering an investment of £415m into network innovation since 2021. </a:t>
            </a:r>
            <a:endParaRPr lang="en-GB" sz="1200" b="0">
              <a:cs typeface="Arial" panose="020B0604020202020204"/>
            </a:endParaRPr>
          </a:p>
          <a:p>
            <a:pPr fontAlgn="base">
              <a:lnSpc>
                <a:spcPct val="100000"/>
              </a:lnSpc>
              <a:spcBef>
                <a:spcPts val="1200"/>
              </a:spcBef>
            </a:pPr>
            <a:r>
              <a:rPr lang="en-GB" sz="1200" b="0"/>
              <a:t>This year’s Electricity Networks Innovation Strategy sets out a clear perspective across three horizon periods, 5, 15 and 25 years which will define the innovation requirements that will enable the continued progression of our networks and the wider electricity system. These horizons provide clarity on the steps needed to achieve long-term goals, while ensuring flexibility to adapt to emerging technologies and market needs. </a:t>
            </a:r>
            <a:endParaRPr lang="en-GB" sz="1200" b="0">
              <a:cs typeface="Arial" panose="020B0604020202020204"/>
            </a:endParaRPr>
          </a:p>
          <a:p>
            <a:pPr fontAlgn="base">
              <a:lnSpc>
                <a:spcPct val="100000"/>
              </a:lnSpc>
              <a:spcBef>
                <a:spcPts val="1200"/>
              </a:spcBef>
            </a:pPr>
            <a:r>
              <a:rPr lang="en-GB" sz="1200" b="0"/>
              <a:t>Our members are facilitating a strong culture of innovation which continues to inform this strategy.  In recent years there have been major advances including digital tools, system flexibility and whole system coordination. With this innovation comes with the responsibility to ensure that these achievements benefit every consumer, including people with  additional accessibility needs or specialist technical considerations. </a:t>
            </a:r>
            <a:endParaRPr lang="en-GB" sz="1200" b="0">
              <a:cs typeface="Arial" panose="020B0604020202020204"/>
            </a:endParaRPr>
          </a:p>
          <a:p>
            <a:pPr fontAlgn="base">
              <a:lnSpc>
                <a:spcPct val="100000"/>
              </a:lnSpc>
              <a:spcBef>
                <a:spcPts val="1200"/>
              </a:spcBef>
            </a:pPr>
            <a:r>
              <a:rPr lang="en-GB" sz="1200" b="0"/>
              <a:t>Networks are now building on all this great work with this year’s strategy taking a longer-term view. We welcome the involvement of all stakeholders, policy makers, innovators and the public in helping to build an energy system that is resilient, efficient and fair for everyone. </a:t>
            </a:r>
            <a:endParaRPr lang="en-GB" sz="1200" b="0">
              <a:cs typeface="Arial" panose="020B0604020202020204"/>
            </a:endParaRPr>
          </a:p>
          <a:p>
            <a:pPr>
              <a:lnSpc>
                <a:spcPct val="100000"/>
              </a:lnSpc>
              <a:spcBef>
                <a:spcPts val="1800"/>
              </a:spcBef>
              <a:spcAft>
                <a:spcPts val="600"/>
              </a:spcAft>
            </a:pPr>
            <a:endParaRPr lang="en-GB" sz="1200"/>
          </a:p>
          <a:p>
            <a:pPr>
              <a:lnSpc>
                <a:spcPct val="100000"/>
              </a:lnSpc>
              <a:spcBef>
                <a:spcPts val="1800"/>
              </a:spcBef>
              <a:spcAft>
                <a:spcPts val="600"/>
              </a:spcAft>
            </a:pPr>
            <a:r>
              <a:rPr lang="en-GB" sz="1200"/>
              <a:t>Lawrence Slade</a:t>
            </a:r>
            <a:endParaRPr lang="en-GB" sz="1200">
              <a:cs typeface="Arial"/>
            </a:endParaRPr>
          </a:p>
          <a:p>
            <a:pPr>
              <a:lnSpc>
                <a:spcPct val="100000"/>
              </a:lnSpc>
              <a:spcBef>
                <a:spcPts val="600"/>
              </a:spcBef>
              <a:spcAft>
                <a:spcPts val="1200"/>
              </a:spcAft>
            </a:pPr>
            <a:r>
              <a:rPr lang="en-GB" sz="1200" b="0"/>
              <a:t>Chief Executive, ENA</a:t>
            </a:r>
            <a:endParaRPr lang="en-GB" sz="1200" b="0">
              <a:solidFill>
                <a:srgbClr val="00598E"/>
              </a:solidFill>
              <a:cs typeface="Arial" panose="020B0604020202020204"/>
            </a:endParaRPr>
          </a:p>
        </p:txBody>
      </p:sp>
      <p:sp>
        <p:nvSpPr>
          <p:cNvPr id="2" name="Title 1">
            <a:extLst>
              <a:ext uri="{FF2B5EF4-FFF2-40B4-BE49-F238E27FC236}">
                <a16:creationId xmlns:a16="http://schemas.microsoft.com/office/drawing/2014/main" id="{55266D42-EE2B-4523-C737-E66DFB4E2E4A}"/>
              </a:ext>
            </a:extLst>
          </p:cNvPr>
          <p:cNvSpPr>
            <a:spLocks noGrp="1"/>
          </p:cNvSpPr>
          <p:nvPr>
            <p:ph type="title"/>
          </p:nvPr>
        </p:nvSpPr>
        <p:spPr>
          <a:xfrm>
            <a:off x="593466" y="515789"/>
            <a:ext cx="8102097" cy="379215"/>
          </a:xfrm>
        </p:spPr>
        <p:txBody>
          <a:bodyPr/>
          <a:lstStyle/>
          <a:p>
            <a:r>
              <a:rPr lang="en-GB">
                <a:uFill>
                  <a:solidFill>
                    <a:schemeClr val="accent2"/>
                  </a:solidFill>
                </a:uFill>
              </a:rPr>
              <a:t>Foreword</a:t>
            </a:r>
          </a:p>
        </p:txBody>
      </p:sp>
      <p:sp>
        <p:nvSpPr>
          <p:cNvPr id="4" name="Slide Number Placeholder 3">
            <a:extLst>
              <a:ext uri="{FF2B5EF4-FFF2-40B4-BE49-F238E27FC236}">
                <a16:creationId xmlns:a16="http://schemas.microsoft.com/office/drawing/2014/main" id="{27F249B1-D79F-1F2B-E2CC-2271B885E203}"/>
              </a:ext>
            </a:extLst>
          </p:cNvPr>
          <p:cNvSpPr>
            <a:spLocks noGrp="1"/>
          </p:cNvSpPr>
          <p:nvPr>
            <p:ph type="sldNum" sz="quarter" idx="12"/>
          </p:nvPr>
        </p:nvSpPr>
        <p:spPr/>
        <p:txBody>
          <a:bodyPr vert="horz" lIns="0" tIns="0" rIns="0" bIns="0" rtlCol="0" anchor="ctr"/>
          <a:lstStyle/>
          <a:p>
            <a:pPr algn="l"/>
            <a:fld id="{98FF217E-B86F-EA42-9607-BE163228A213}" type="slidenum">
              <a:rPr lang="en-GB" sz="1600" b="0"/>
              <a:pPr algn="l"/>
              <a:t>4</a:t>
            </a:fld>
            <a:endParaRPr lang="en-GB" sz="1600" b="0"/>
          </a:p>
        </p:txBody>
      </p:sp>
    </p:spTree>
    <p:extLst>
      <p:ext uri="{BB962C8B-B14F-4D97-AF65-F5344CB8AC3E}">
        <p14:creationId xmlns:p14="http://schemas.microsoft.com/office/powerpoint/2010/main" val="427167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FF4B-F0F4-A7FB-F35F-4A049695E91A}"/>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543FFC0-0B2A-150B-9109-B0669BE662E2}"/>
              </a:ext>
            </a:extLst>
          </p:cNvPr>
          <p:cNvSpPr>
            <a:spLocks noGrp="1"/>
          </p:cNvSpPr>
          <p:nvPr>
            <p:ph idx="1"/>
          </p:nvPr>
        </p:nvSpPr>
        <p:spPr>
          <a:xfrm>
            <a:off x="605027" y="1285271"/>
            <a:ext cx="11069522" cy="4207906"/>
          </a:xfrm>
        </p:spPr>
        <p:txBody>
          <a:bodyPr vert="horz" lIns="0" tIns="0" rIns="0" bIns="0" numCol="4" spcCol="144000" rtlCol="0" anchor="t">
            <a:noAutofit/>
          </a:bodyPr>
          <a:lstStyle/>
          <a:p>
            <a:pPr>
              <a:lnSpc>
                <a:spcPct val="120000"/>
              </a:lnSpc>
              <a:spcBef>
                <a:spcPts val="1200"/>
              </a:spcBef>
            </a:pPr>
            <a:r>
              <a:rPr lang="en-GB" sz="1200" b="0">
                <a:solidFill>
                  <a:srgbClr val="00598E"/>
                </a:solidFill>
              </a:rPr>
              <a:t>Our vision is to support the GB’s full decarbonisation and </a:t>
            </a:r>
            <a:r>
              <a:rPr lang="en-GB" sz="1200">
                <a:solidFill>
                  <a:srgbClr val="00598E"/>
                </a:solidFill>
              </a:rPr>
              <a:t>enable a smart, resilient and inclusive energy system</a:t>
            </a:r>
            <a:r>
              <a:rPr lang="en-GB" sz="1200" b="0">
                <a:solidFill>
                  <a:srgbClr val="00598E"/>
                </a:solidFill>
              </a:rPr>
              <a:t>.  </a:t>
            </a:r>
          </a:p>
          <a:p>
            <a:pPr>
              <a:lnSpc>
                <a:spcPct val="120000"/>
              </a:lnSpc>
              <a:spcBef>
                <a:spcPts val="1200"/>
              </a:spcBef>
            </a:pPr>
            <a:r>
              <a:rPr lang="en-GB" sz="1200" b="0">
                <a:solidFill>
                  <a:srgbClr val="00598E"/>
                </a:solidFill>
              </a:rPr>
              <a:t>This future system will use advanced technologies, reliable data and sustainable practices.  It will adapt to consumer needs, create value and help deliver the UK’s decarbonisation</a:t>
            </a:r>
            <a:r>
              <a:rPr lang="en-GB" sz="1200" b="0" baseline="30000">
                <a:solidFill>
                  <a:srgbClr val="00598E"/>
                </a:solidFill>
              </a:rPr>
              <a:t>1</a:t>
            </a:r>
            <a:r>
              <a:rPr lang="en-GB" sz="1200" b="0">
                <a:solidFill>
                  <a:srgbClr val="00598E"/>
                </a:solidFill>
              </a:rPr>
              <a:t> commitments.</a:t>
            </a:r>
          </a:p>
          <a:p>
            <a:pPr>
              <a:lnSpc>
                <a:spcPct val="120000"/>
              </a:lnSpc>
              <a:spcBef>
                <a:spcPts val="1200"/>
              </a:spcBef>
            </a:pPr>
            <a:r>
              <a:rPr lang="en-GB" sz="1200" b="0">
                <a:solidFill>
                  <a:srgbClr val="00598E"/>
                </a:solidFill>
              </a:rPr>
              <a:t>The ENA Innovation Strategy describes how this vision will be achieved. This strategy aligns transmission and distribution innovation around shared whole‑system goals, ensuring progress is coordinated across the entire GB electricity network.</a:t>
            </a: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r>
              <a:rPr lang="en-GB" sz="1200" b="0">
                <a:solidFill>
                  <a:srgbClr val="00598E"/>
                </a:solidFill>
              </a:rPr>
              <a:t>It identifies the innovation gaps that must be addressed to meet environmental targets. It highlights the critical capabilities that need further development for networks to succeed in a rapidly changing energy landscape. </a:t>
            </a: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r>
              <a:rPr lang="en-GB" sz="1200" b="0">
                <a:solidFill>
                  <a:srgbClr val="00598E"/>
                </a:solidFill>
              </a:rPr>
              <a:t>The ENA Innovation Strategy aims to help networks clearly articulate their long‑term system improvement objectives, identify near‑term priorities, and address urgent gaps, while developing the capabilities required for a future Net-Zero energy system.</a:t>
            </a: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endParaRPr lang="en-GB" sz="1200" b="0">
              <a:solidFill>
                <a:srgbClr val="00598E"/>
              </a:solidFill>
            </a:endParaRPr>
          </a:p>
          <a:p>
            <a:pPr>
              <a:lnSpc>
                <a:spcPct val="120000"/>
              </a:lnSpc>
              <a:spcBef>
                <a:spcPts val="1200"/>
              </a:spcBef>
            </a:pPr>
            <a:r>
              <a:rPr lang="en-GB" sz="1200" b="0">
                <a:solidFill>
                  <a:srgbClr val="00598E"/>
                </a:solidFill>
              </a:rPr>
              <a:t> ENA innovation approach embeds innovation into everyday network planning and delivery. It strengthens collaboration between industry, consumers and Ofgem. It also promotes transparency and shared learning. This ensures innovation remains aligned with policy, supports system‑wide outcomes and accelerates the transformation of the UK's energy system.</a:t>
            </a:r>
          </a:p>
          <a:p>
            <a:pPr>
              <a:lnSpc>
                <a:spcPct val="120000"/>
              </a:lnSpc>
              <a:spcBef>
                <a:spcPts val="1200"/>
              </a:spcBef>
            </a:pPr>
            <a:r>
              <a:rPr lang="en-GB" sz="1200" b="0">
                <a:solidFill>
                  <a:srgbClr val="00598E"/>
                </a:solidFill>
              </a:rPr>
              <a:t>The 2026 </a:t>
            </a:r>
            <a:r>
              <a:rPr lang="en-GB" sz="1200"/>
              <a:t>Electricity Networks Innovation Strategy </a:t>
            </a:r>
            <a:r>
              <a:rPr lang="en-GB" sz="1200" b="0">
                <a:solidFill>
                  <a:srgbClr val="00598E"/>
                </a:solidFill>
              </a:rPr>
              <a:t>will be delivered as both a full document and a comprehensive online visual, combining a retrospective analysis of the </a:t>
            </a:r>
            <a:r>
              <a:rPr lang="en-GB" sz="1200" b="0" err="1">
                <a:solidFill>
                  <a:srgbClr val="00598E"/>
                </a:solidFill>
              </a:rPr>
              <a:t>capabilties</a:t>
            </a:r>
            <a:r>
              <a:rPr lang="en-GB" sz="1200" b="0">
                <a:solidFill>
                  <a:srgbClr val="00598E"/>
                </a:solidFill>
              </a:rPr>
              <a:t> innovation has delivered to date, with a forward outlook across the future horizons.</a:t>
            </a:r>
          </a:p>
          <a:p>
            <a:pPr>
              <a:lnSpc>
                <a:spcPct val="120000"/>
              </a:lnSpc>
              <a:spcBef>
                <a:spcPts val="1200"/>
              </a:spcBef>
            </a:pPr>
            <a:endParaRPr lang="en-GB" sz="1200" b="0">
              <a:solidFill>
                <a:srgbClr val="00598E"/>
              </a:solidFill>
            </a:endParaRPr>
          </a:p>
        </p:txBody>
      </p:sp>
      <p:sp>
        <p:nvSpPr>
          <p:cNvPr id="2" name="Title 1">
            <a:extLst>
              <a:ext uri="{FF2B5EF4-FFF2-40B4-BE49-F238E27FC236}">
                <a16:creationId xmlns:a16="http://schemas.microsoft.com/office/drawing/2014/main" id="{E1A04D34-FB42-F573-2036-AE7FD7C826B3}"/>
              </a:ext>
            </a:extLst>
          </p:cNvPr>
          <p:cNvSpPr>
            <a:spLocks noGrp="1"/>
          </p:cNvSpPr>
          <p:nvPr>
            <p:ph type="title"/>
          </p:nvPr>
        </p:nvSpPr>
        <p:spPr>
          <a:xfrm>
            <a:off x="605027" y="519164"/>
            <a:ext cx="8102097" cy="379215"/>
          </a:xfrm>
        </p:spPr>
        <p:txBody>
          <a:bodyPr/>
          <a:lstStyle/>
          <a:p>
            <a:r>
              <a:rPr lang="en-GB">
                <a:uFill>
                  <a:solidFill>
                    <a:schemeClr val="accent2"/>
                  </a:solidFill>
                </a:uFill>
              </a:rPr>
              <a:t>Electricity Networks Innovation Strategy – Vision</a:t>
            </a:r>
          </a:p>
        </p:txBody>
      </p:sp>
      <p:sp>
        <p:nvSpPr>
          <p:cNvPr id="4" name="Slide Number Placeholder 3">
            <a:extLst>
              <a:ext uri="{FF2B5EF4-FFF2-40B4-BE49-F238E27FC236}">
                <a16:creationId xmlns:a16="http://schemas.microsoft.com/office/drawing/2014/main" id="{17F46574-3CD9-A691-AC38-B3F492EC9BD2}"/>
              </a:ext>
            </a:extLst>
          </p:cNvPr>
          <p:cNvSpPr>
            <a:spLocks noGrp="1"/>
          </p:cNvSpPr>
          <p:nvPr>
            <p:ph type="sldNum" sz="quarter" idx="12"/>
          </p:nvPr>
        </p:nvSpPr>
        <p:spPr/>
        <p:txBody>
          <a:bodyPr/>
          <a:lstStyle/>
          <a:p>
            <a:fld id="{98FF217E-B86F-EA42-9607-BE163228A213}" type="slidenum">
              <a:rPr lang="en-GB" smtClean="0"/>
              <a:pPr/>
              <a:t>5</a:t>
            </a:fld>
            <a:endParaRPr lang="en-GB"/>
          </a:p>
        </p:txBody>
      </p:sp>
      <p:sp>
        <p:nvSpPr>
          <p:cNvPr id="38" name="TextBox 37">
            <a:extLst>
              <a:ext uri="{FF2B5EF4-FFF2-40B4-BE49-F238E27FC236}">
                <a16:creationId xmlns:a16="http://schemas.microsoft.com/office/drawing/2014/main" id="{C1883754-06EA-95C4-B52E-CF07A6249752}"/>
              </a:ext>
            </a:extLst>
          </p:cNvPr>
          <p:cNvSpPr txBox="1"/>
          <p:nvPr/>
        </p:nvSpPr>
        <p:spPr>
          <a:xfrm>
            <a:off x="456490" y="5801521"/>
            <a:ext cx="2894201" cy="215444"/>
          </a:xfrm>
          <a:prstGeom prst="rect">
            <a:avLst/>
          </a:prstGeom>
          <a:noFill/>
        </p:spPr>
        <p:txBody>
          <a:bodyPr wrap="square" rtlCol="0">
            <a:spAutoFit/>
          </a:bodyPr>
          <a:lstStyle/>
          <a:p>
            <a:r>
              <a:rPr lang="en-GB" sz="800" baseline="30000">
                <a:solidFill>
                  <a:schemeClr val="accent1"/>
                </a:solidFill>
              </a:rPr>
              <a:t>1</a:t>
            </a:r>
            <a:r>
              <a:rPr lang="en-GB" sz="800">
                <a:solidFill>
                  <a:schemeClr val="accent1"/>
                </a:solidFill>
              </a:rPr>
              <a:t>  </a:t>
            </a:r>
            <a:r>
              <a:rPr lang="en-GB" sz="800">
                <a:solidFill>
                  <a:schemeClr val="accent1"/>
                </a:solidFill>
                <a:hlinkClick r:id="rId3"/>
              </a:rPr>
              <a:t>as per the UK Government’s Net-Zero commitment</a:t>
            </a:r>
            <a:endParaRPr lang="en-GB" sz="800">
              <a:solidFill>
                <a:schemeClr val="accent1"/>
              </a:solidFill>
            </a:endParaRPr>
          </a:p>
        </p:txBody>
      </p:sp>
      <p:pic>
        <p:nvPicPr>
          <p:cNvPr id="5" name="Content Placeholder 5">
            <a:extLst>
              <a:ext uri="{FF2B5EF4-FFF2-40B4-BE49-F238E27FC236}">
                <a16:creationId xmlns:a16="http://schemas.microsoft.com/office/drawing/2014/main" id="{6DD71614-44F5-BB60-6D25-ACC80086EAF9}"/>
              </a:ext>
            </a:extLst>
          </p:cNvPr>
          <p:cNvPicPr>
            <a:picLocks noChangeAspect="1"/>
          </p:cNvPicPr>
          <p:nvPr/>
        </p:nvPicPr>
        <p:blipFill>
          <a:blip r:embed="rId4"/>
          <a:stretch>
            <a:fillRect/>
          </a:stretch>
        </p:blipFill>
        <p:spPr>
          <a:xfrm>
            <a:off x="3529788" y="2930521"/>
            <a:ext cx="5112000" cy="2811600"/>
          </a:xfrm>
          <a:prstGeom prst="rect">
            <a:avLst/>
          </a:prstGeom>
        </p:spPr>
      </p:pic>
    </p:spTree>
    <p:extLst>
      <p:ext uri="{BB962C8B-B14F-4D97-AF65-F5344CB8AC3E}">
        <p14:creationId xmlns:p14="http://schemas.microsoft.com/office/powerpoint/2010/main" val="193264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571F-0238-86E8-4F89-60E8E483D1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0912B-5376-CFE9-B884-CFF6C8924B86}"/>
              </a:ext>
            </a:extLst>
          </p:cNvPr>
          <p:cNvSpPr>
            <a:spLocks noGrp="1"/>
          </p:cNvSpPr>
          <p:nvPr>
            <p:ph idx="1"/>
          </p:nvPr>
        </p:nvSpPr>
        <p:spPr>
          <a:xfrm>
            <a:off x="471638" y="1152525"/>
            <a:ext cx="11406418" cy="4862749"/>
          </a:xfrm>
        </p:spPr>
        <p:txBody>
          <a:bodyPr numCol="2" spcCol="252000">
            <a:noAutofit/>
          </a:bodyPr>
          <a:lstStyle/>
          <a:p>
            <a:pPr>
              <a:lnSpc>
                <a:spcPct val="120000"/>
              </a:lnSpc>
              <a:spcBef>
                <a:spcPts val="0"/>
              </a:spcBef>
              <a:spcAft>
                <a:spcPts val="600"/>
              </a:spcAft>
            </a:pPr>
            <a:r>
              <a:rPr lang="en-GB" sz="1200" b="0" kern="100">
                <a:effectLst/>
              </a:rPr>
              <a:t>GB’s electricity system has already shifted from a centrally dominated model, in which a small number of large power stations drove long‑distance power flows, to a diverse mix of distributed, renewable and offshore generation. Although renewables now provide over half of GB electricity, major clusters such as offshore wind and remote onshore sites remain far from demand centres. This creates new power‑flow patterns and increases network complexity.</a:t>
            </a:r>
          </a:p>
          <a:p>
            <a:pPr>
              <a:lnSpc>
                <a:spcPct val="120000"/>
              </a:lnSpc>
              <a:spcBef>
                <a:spcPts val="0"/>
              </a:spcBef>
              <a:spcAft>
                <a:spcPts val="600"/>
              </a:spcAft>
            </a:pPr>
            <a:r>
              <a:rPr lang="en-GB" sz="1200" b="0" kern="100">
                <a:effectLst/>
              </a:rPr>
              <a:t>Electrification of homes, businesses and transport is changing demand patterns, creating new peaks but also opportunities for flexible use. As the system becomes more decentralised and digital, networks must connect customers quickly, move power efficiently and maintain secure operations.</a:t>
            </a:r>
          </a:p>
          <a:p>
            <a:pPr>
              <a:lnSpc>
                <a:spcPct val="120000"/>
              </a:lnSpc>
              <a:spcBef>
                <a:spcPts val="0"/>
              </a:spcBef>
              <a:spcAft>
                <a:spcPts val="600"/>
              </a:spcAft>
            </a:pPr>
            <a:endParaRPr lang="en-GB" sz="1200" b="0" kern="100">
              <a:effectLst/>
            </a:endParaRPr>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p>
          <a:p>
            <a:pPr>
              <a:lnSpc>
                <a:spcPct val="100000"/>
              </a:lnSpc>
              <a:spcBef>
                <a:spcPts val="0"/>
              </a:spcBef>
              <a:spcAft>
                <a:spcPts val="600"/>
              </a:spcAft>
            </a:pPr>
            <a:endParaRPr lang="en-GB" sz="1200" b="0" kern="100">
              <a:effectLst/>
            </a:endParaRPr>
          </a:p>
          <a:p>
            <a:pPr>
              <a:lnSpc>
                <a:spcPct val="120000"/>
              </a:lnSpc>
              <a:spcBef>
                <a:spcPts val="0"/>
              </a:spcBef>
              <a:spcAft>
                <a:spcPts val="600"/>
              </a:spcAft>
            </a:pPr>
            <a:r>
              <a:rPr lang="en-GB" sz="1200" b="0" kern="100">
                <a:effectLst/>
              </a:rPr>
              <a:t>There is no single solution to these challenges. A coordinated approach across the whole value chain is needed to deliver new infrastructure at pace while keeping costs fair, including:</a:t>
            </a:r>
          </a:p>
          <a:p>
            <a:pPr marL="171450" indent="-171450">
              <a:lnSpc>
                <a:spcPct val="120000"/>
              </a:lnSpc>
              <a:spcBef>
                <a:spcPts val="0"/>
              </a:spcBef>
              <a:buClr>
                <a:srgbClr val="BECC00"/>
              </a:buClr>
              <a:buFont typeface="Arial" panose="020B0604020202020204" pitchFamily="34" charset="0"/>
              <a:buChar char="•"/>
              <a:defRPr/>
            </a:pPr>
            <a:r>
              <a:rPr lang="en-GB" sz="1200" b="0"/>
              <a:t>New infrastructure to link generation zones and strengthen regional corridors.</a:t>
            </a:r>
          </a:p>
          <a:p>
            <a:pPr marL="171450" indent="-171450">
              <a:lnSpc>
                <a:spcPct val="120000"/>
              </a:lnSpc>
              <a:spcBef>
                <a:spcPts val="0"/>
              </a:spcBef>
              <a:buClr>
                <a:srgbClr val="BECC00"/>
              </a:buClr>
              <a:buFont typeface="Arial" panose="020B0604020202020204" pitchFamily="34" charset="0"/>
              <a:buChar char="•"/>
              <a:defRPr/>
            </a:pPr>
            <a:r>
              <a:rPr lang="en-GB" sz="1200" b="0"/>
              <a:t>Smarter use of existing assets to avoid unnecessary new build.</a:t>
            </a:r>
          </a:p>
          <a:p>
            <a:pPr marL="171450" indent="-171450">
              <a:lnSpc>
                <a:spcPct val="120000"/>
              </a:lnSpc>
              <a:spcBef>
                <a:spcPts val="0"/>
              </a:spcBef>
              <a:buClr>
                <a:srgbClr val="BECC00"/>
              </a:buClr>
              <a:buFont typeface="Arial" panose="020B0604020202020204" pitchFamily="34" charset="0"/>
              <a:buChar char="•"/>
              <a:defRPr/>
            </a:pPr>
            <a:r>
              <a:rPr lang="en-GB" sz="1200" b="0"/>
              <a:t>Better system visibility and control through data, automation and protection.</a:t>
            </a:r>
          </a:p>
          <a:p>
            <a:pPr marL="171450" indent="-171450">
              <a:lnSpc>
                <a:spcPct val="120000"/>
              </a:lnSpc>
              <a:spcBef>
                <a:spcPts val="0"/>
              </a:spcBef>
              <a:buClr>
                <a:srgbClr val="BECC00"/>
              </a:buClr>
              <a:buFont typeface="Arial" panose="020B0604020202020204" pitchFamily="34" charset="0"/>
              <a:buChar char="•"/>
              <a:defRPr/>
            </a:pPr>
            <a:r>
              <a:rPr lang="en-GB" sz="1200" b="0"/>
              <a:t>Scaled flexibility from storage, demand response and DSO services.</a:t>
            </a:r>
          </a:p>
          <a:p>
            <a:pPr marL="171450" indent="-171450">
              <a:lnSpc>
                <a:spcPct val="120000"/>
              </a:lnSpc>
              <a:spcBef>
                <a:spcPts val="0"/>
              </a:spcBef>
              <a:buClr>
                <a:srgbClr val="BECC00"/>
              </a:buClr>
              <a:buFont typeface="Arial" panose="020B0604020202020204" pitchFamily="34" charset="0"/>
              <a:buChar char="•"/>
              <a:defRPr/>
            </a:pPr>
            <a:r>
              <a:rPr lang="en-GB" sz="1200" b="0"/>
              <a:t>Faster, more consistent connections and effective queue reform.</a:t>
            </a:r>
          </a:p>
          <a:p>
            <a:pPr marL="171450" indent="-171450">
              <a:lnSpc>
                <a:spcPct val="120000"/>
              </a:lnSpc>
              <a:spcBef>
                <a:spcPts val="0"/>
              </a:spcBef>
              <a:buClr>
                <a:srgbClr val="BECC00"/>
              </a:buClr>
              <a:buFont typeface="Arial" panose="020B0604020202020204" pitchFamily="34" charset="0"/>
              <a:buChar char="•"/>
              <a:defRPr/>
            </a:pPr>
            <a:r>
              <a:rPr lang="en-GB" sz="1200" b="0"/>
              <a:t>End‑to‑end resilience, both cyber and physical.</a:t>
            </a:r>
          </a:p>
          <a:p>
            <a:pPr>
              <a:lnSpc>
                <a:spcPct val="120000"/>
              </a:lnSpc>
              <a:spcBef>
                <a:spcPts val="1200"/>
              </a:spcBef>
              <a:spcAft>
                <a:spcPts val="600"/>
              </a:spcAft>
              <a:buClr>
                <a:srgbClr val="BECC00"/>
              </a:buClr>
              <a:defRPr/>
            </a:pPr>
            <a:r>
              <a:rPr lang="en-GB" sz="1200" b="0" kern="100"/>
              <a:t>This strategy highlights priorities: </a:t>
            </a:r>
          </a:p>
          <a:p>
            <a:pPr marL="171450" indent="-171450">
              <a:lnSpc>
                <a:spcPct val="120000"/>
              </a:lnSpc>
              <a:spcBef>
                <a:spcPts val="0"/>
              </a:spcBef>
              <a:buClr>
                <a:srgbClr val="BECC00"/>
              </a:buClr>
              <a:buFont typeface="Arial" panose="020B0604020202020204" pitchFamily="34" charset="0"/>
              <a:buChar char="•"/>
              <a:defRPr/>
            </a:pPr>
            <a:r>
              <a:rPr lang="en-GB" sz="1200" b="0"/>
              <a:t>Accelerate connections.</a:t>
            </a:r>
          </a:p>
          <a:p>
            <a:pPr marL="171450" indent="-171450">
              <a:lnSpc>
                <a:spcPct val="120000"/>
              </a:lnSpc>
              <a:spcBef>
                <a:spcPts val="0"/>
              </a:spcBef>
              <a:buClr>
                <a:srgbClr val="BECC00"/>
              </a:buClr>
              <a:buFont typeface="Arial" panose="020B0604020202020204" pitchFamily="34" charset="0"/>
              <a:buChar char="•"/>
              <a:defRPr/>
            </a:pPr>
            <a:r>
              <a:rPr lang="en-GB" sz="1200" b="0"/>
              <a:t>Unlock capacity. </a:t>
            </a:r>
          </a:p>
          <a:p>
            <a:pPr marL="171450" indent="-171450">
              <a:lnSpc>
                <a:spcPct val="120000"/>
              </a:lnSpc>
              <a:spcBef>
                <a:spcPts val="0"/>
              </a:spcBef>
              <a:buClr>
                <a:srgbClr val="BECC00"/>
              </a:buClr>
              <a:buFont typeface="Arial" panose="020B0604020202020204" pitchFamily="34" charset="0"/>
              <a:buChar char="•"/>
              <a:defRPr/>
            </a:pPr>
            <a:r>
              <a:rPr lang="en-GB" sz="1200" b="0"/>
              <a:t>Orchestrate flexibility. </a:t>
            </a:r>
          </a:p>
          <a:p>
            <a:pPr marL="171450" indent="-171450">
              <a:lnSpc>
                <a:spcPct val="120000"/>
              </a:lnSpc>
              <a:spcBef>
                <a:spcPts val="0"/>
              </a:spcBef>
              <a:buClr>
                <a:srgbClr val="BECC00"/>
              </a:buClr>
              <a:buFont typeface="Arial" panose="020B0604020202020204" pitchFamily="34" charset="0"/>
              <a:buChar char="•"/>
              <a:defRPr/>
            </a:pPr>
            <a:r>
              <a:rPr lang="en-GB" sz="1200" b="0"/>
              <a:t>Enhance resilience. </a:t>
            </a:r>
          </a:p>
          <a:p>
            <a:pPr marL="171450" indent="-171450">
              <a:lnSpc>
                <a:spcPct val="120000"/>
              </a:lnSpc>
              <a:spcBef>
                <a:spcPts val="0"/>
              </a:spcBef>
              <a:buClr>
                <a:srgbClr val="BECC00"/>
              </a:buClr>
              <a:buFont typeface="Arial" panose="020B0604020202020204" pitchFamily="34" charset="0"/>
              <a:buChar char="•"/>
              <a:defRPr/>
            </a:pPr>
            <a:r>
              <a:rPr lang="en-GB" sz="1200" b="0"/>
              <a:t>Digitise operations, so clean power reaches where the economy needs it. </a:t>
            </a:r>
          </a:p>
          <a:p>
            <a:pPr>
              <a:lnSpc>
                <a:spcPct val="120000"/>
              </a:lnSpc>
              <a:spcBef>
                <a:spcPts val="1200"/>
              </a:spcBef>
              <a:buClr>
                <a:srgbClr val="BECC00"/>
              </a:buClr>
              <a:defRPr/>
            </a:pPr>
            <a:r>
              <a:rPr lang="en-GB" sz="1200" b="0"/>
              <a:t>Success depends on collaboration across network operators, regulators, developers, planners, flexibility providers and communities. </a:t>
            </a:r>
          </a:p>
          <a:p>
            <a:pPr>
              <a:lnSpc>
                <a:spcPct val="120000"/>
              </a:lnSpc>
              <a:spcBef>
                <a:spcPts val="1200"/>
              </a:spcBef>
              <a:buClr>
                <a:srgbClr val="BECC00"/>
              </a:buClr>
              <a:defRPr/>
            </a:pPr>
            <a:r>
              <a:rPr lang="en-GB" sz="1200" b="0"/>
              <a:t>Only coordinated action can keep pace with the transition and ensure a smart, reliable system ready for Net-Zero.</a:t>
            </a:r>
          </a:p>
          <a:p>
            <a:pPr>
              <a:lnSpc>
                <a:spcPct val="100000"/>
              </a:lnSpc>
              <a:spcBef>
                <a:spcPts val="0"/>
              </a:spcBef>
              <a:buClr>
                <a:srgbClr val="BECC00"/>
              </a:buClr>
              <a:defRPr/>
            </a:pPr>
            <a:endParaRPr lang="en-GB" sz="1200" b="0"/>
          </a:p>
        </p:txBody>
      </p:sp>
      <p:sp>
        <p:nvSpPr>
          <p:cNvPr id="2" name="Title 1">
            <a:extLst>
              <a:ext uri="{FF2B5EF4-FFF2-40B4-BE49-F238E27FC236}">
                <a16:creationId xmlns:a16="http://schemas.microsoft.com/office/drawing/2014/main" id="{463078CF-12A2-11FF-821F-58690DB604C8}"/>
              </a:ext>
            </a:extLst>
          </p:cNvPr>
          <p:cNvSpPr>
            <a:spLocks noGrp="1"/>
          </p:cNvSpPr>
          <p:nvPr>
            <p:ph type="title"/>
          </p:nvPr>
        </p:nvSpPr>
        <p:spPr>
          <a:xfrm>
            <a:off x="471638" y="288000"/>
            <a:ext cx="9000000" cy="936000"/>
          </a:xfrm>
        </p:spPr>
        <p:txBody>
          <a:bodyPr anchor="ctr">
            <a:normAutofit/>
          </a:bodyPr>
          <a:lstStyle/>
          <a:p>
            <a:r>
              <a:rPr lang="en-GB">
                <a:uFill>
                  <a:solidFill>
                    <a:schemeClr val="accent2"/>
                  </a:solidFill>
                </a:uFill>
              </a:rPr>
              <a:t>Key Challenges for a Decarbonised Electricity System</a:t>
            </a:r>
          </a:p>
        </p:txBody>
      </p:sp>
      <p:sp>
        <p:nvSpPr>
          <p:cNvPr id="4" name="Slide Number Placeholder 3">
            <a:extLst>
              <a:ext uri="{FF2B5EF4-FFF2-40B4-BE49-F238E27FC236}">
                <a16:creationId xmlns:a16="http://schemas.microsoft.com/office/drawing/2014/main" id="{0654F5F8-363C-25A8-8EE4-F8BBAC672888}"/>
              </a:ext>
            </a:extLst>
          </p:cNvPr>
          <p:cNvSpPr>
            <a:spLocks noGrp="1"/>
          </p:cNvSpPr>
          <p:nvPr>
            <p:ph type="sldNum" sz="quarter" idx="12"/>
          </p:nvPr>
        </p:nvSpPr>
        <p:spPr>
          <a:xfrm>
            <a:off x="10677600" y="6320870"/>
            <a:ext cx="1125954" cy="360000"/>
          </a:xfrm>
        </p:spPr>
        <p:txBody>
          <a:bodyPr anchor="ctr">
            <a:normAutofit/>
          </a:bodyPr>
          <a:lstStyle/>
          <a:p>
            <a:pPr>
              <a:spcAft>
                <a:spcPts val="600"/>
              </a:spcAft>
            </a:pPr>
            <a:fld id="{98FF217E-B86F-EA42-9607-BE163228A213}" type="slidenum">
              <a:rPr lang="en-GB" smtClean="0"/>
              <a:pPr>
                <a:spcAft>
                  <a:spcPts val="600"/>
                </a:spcAft>
              </a:pPr>
              <a:t>6</a:t>
            </a:fld>
            <a:endParaRPr lang="en-GB"/>
          </a:p>
        </p:txBody>
      </p:sp>
      <p:pic>
        <p:nvPicPr>
          <p:cNvPr id="17" name="Picture 16">
            <a:extLst>
              <a:ext uri="{FF2B5EF4-FFF2-40B4-BE49-F238E27FC236}">
                <a16:creationId xmlns:a16="http://schemas.microsoft.com/office/drawing/2014/main" id="{DE21205B-DF01-B679-1822-135CAFCD8EB7}"/>
              </a:ext>
            </a:extLst>
          </p:cNvPr>
          <p:cNvPicPr>
            <a:picLocks noChangeAspect="1"/>
          </p:cNvPicPr>
          <p:nvPr/>
        </p:nvPicPr>
        <p:blipFill>
          <a:blip r:embed="rId2"/>
          <a:stretch>
            <a:fillRect/>
          </a:stretch>
        </p:blipFill>
        <p:spPr>
          <a:xfrm>
            <a:off x="62272" y="3110017"/>
            <a:ext cx="6084000" cy="3095757"/>
          </a:xfrm>
          <a:prstGeom prst="rect">
            <a:avLst/>
          </a:prstGeom>
        </p:spPr>
      </p:pic>
    </p:spTree>
    <p:extLst>
      <p:ext uri="{BB962C8B-B14F-4D97-AF65-F5344CB8AC3E}">
        <p14:creationId xmlns:p14="http://schemas.microsoft.com/office/powerpoint/2010/main" val="226717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ABDB-98AB-EC5C-73B8-0BD8CF55A960}"/>
              </a:ext>
            </a:extLst>
          </p:cNvPr>
          <p:cNvSpPr>
            <a:spLocks noGrp="1"/>
          </p:cNvSpPr>
          <p:nvPr>
            <p:ph type="title"/>
          </p:nvPr>
        </p:nvSpPr>
        <p:spPr>
          <a:xfrm>
            <a:off x="594835" y="304441"/>
            <a:ext cx="9000000" cy="936000"/>
          </a:xfrm>
        </p:spPr>
        <p:txBody>
          <a:bodyPr anchor="ctr"/>
          <a:lstStyle/>
          <a:p>
            <a:r>
              <a:rPr lang="en-GB"/>
              <a:t>Building a Net-Zero‑Ready Energy System</a:t>
            </a:r>
          </a:p>
        </p:txBody>
      </p:sp>
      <p:sp>
        <p:nvSpPr>
          <p:cNvPr id="4" name="Slide Number Placeholder 3">
            <a:extLst>
              <a:ext uri="{FF2B5EF4-FFF2-40B4-BE49-F238E27FC236}">
                <a16:creationId xmlns:a16="http://schemas.microsoft.com/office/drawing/2014/main" id="{724B0C6C-67B6-77C8-7741-FFC67C69C474}"/>
              </a:ext>
            </a:extLst>
          </p:cNvPr>
          <p:cNvSpPr>
            <a:spLocks noGrp="1"/>
          </p:cNvSpPr>
          <p:nvPr>
            <p:ph type="sldNum" sz="quarter" idx="12"/>
          </p:nvPr>
        </p:nvSpPr>
        <p:spPr>
          <a:xfrm>
            <a:off x="10677600" y="6321807"/>
            <a:ext cx="1125954" cy="360000"/>
          </a:xfrm>
        </p:spPr>
        <p:txBody>
          <a:bodyPr vert="horz" lIns="0" tIns="0" rIns="0" bIns="0" rtlCol="0" anchor="ctr">
            <a:normAutofit/>
          </a:bodyPr>
          <a:lstStyle/>
          <a:p>
            <a:pPr algn="l">
              <a:spcAft>
                <a:spcPts val="600"/>
              </a:spcAft>
            </a:pPr>
            <a:fld id="{98FF217E-B86F-EA42-9607-BE163228A213}" type="slidenum">
              <a:rPr lang="en-GB" sz="1600" b="0"/>
              <a:pPr algn="l">
                <a:spcAft>
                  <a:spcPts val="600"/>
                </a:spcAft>
              </a:pPr>
              <a:t>7</a:t>
            </a:fld>
            <a:endParaRPr lang="en-GB" sz="1600" b="0"/>
          </a:p>
        </p:txBody>
      </p:sp>
      <p:grpSp>
        <p:nvGrpSpPr>
          <p:cNvPr id="15" name="Group 14">
            <a:extLst>
              <a:ext uri="{FF2B5EF4-FFF2-40B4-BE49-F238E27FC236}">
                <a16:creationId xmlns:a16="http://schemas.microsoft.com/office/drawing/2014/main" id="{FFDA9E00-3E95-9066-5D15-7E32AB40108B}"/>
              </a:ext>
            </a:extLst>
          </p:cNvPr>
          <p:cNvGrpSpPr/>
          <p:nvPr/>
        </p:nvGrpSpPr>
        <p:grpSpPr>
          <a:xfrm>
            <a:off x="256558" y="2134076"/>
            <a:ext cx="11834710" cy="3924459"/>
            <a:chOff x="256558" y="2128361"/>
            <a:chExt cx="11834710" cy="3924459"/>
          </a:xfrm>
        </p:grpSpPr>
        <p:sp>
          <p:nvSpPr>
            <p:cNvPr id="6" name="Rounded Rectangle 111">
              <a:extLst>
                <a:ext uri="{FF2B5EF4-FFF2-40B4-BE49-F238E27FC236}">
                  <a16:creationId xmlns:a16="http://schemas.microsoft.com/office/drawing/2014/main" id="{3E281EC1-48BD-E130-CC02-27400EA9FB15}"/>
                </a:ext>
              </a:extLst>
            </p:cNvPr>
            <p:cNvSpPr>
              <a:spLocks/>
            </p:cNvSpPr>
            <p:nvPr/>
          </p:nvSpPr>
          <p:spPr>
            <a:xfrm>
              <a:off x="6709342" y="2977554"/>
              <a:ext cx="5381926" cy="881200"/>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000" tIns="36000" rIns="0" bIns="45720" numCol="1" spcCol="0" rtlCol="0" fromWordArt="0" anchor="ctr" anchorCtr="0" forceAA="0" compatLnSpc="1">
              <a:prstTxWarp prst="textNoShape">
                <a:avLst/>
              </a:prstTxWarp>
              <a:noAutofit/>
            </a:bodyPr>
            <a:lstStyle/>
            <a:p>
              <a:r>
                <a:rPr lang="en-US" sz="1300" b="1">
                  <a:solidFill>
                    <a:schemeClr val="accent2"/>
                  </a:solidFill>
                </a:rPr>
                <a:t>Future Workforce</a:t>
              </a:r>
            </a:p>
            <a:p>
              <a:r>
                <a:rPr lang="en-GB" sz="1300">
                  <a:solidFill>
                    <a:schemeClr val="tx1"/>
                  </a:solidFill>
                </a:rPr>
                <a:t>Electricity network operators employ over 26,000 people in 2026, including around 1,500 apprentices, and will need about 400,000 skilled workers</a:t>
              </a:r>
              <a:r>
                <a:rPr lang="en-GB" sz="1300" baseline="30000">
                  <a:solidFill>
                    <a:schemeClr val="tx1"/>
                  </a:solidFill>
                </a:rPr>
                <a:t>2</a:t>
              </a:r>
              <a:r>
                <a:rPr lang="en-GB" sz="1300">
                  <a:solidFill>
                    <a:schemeClr val="tx1"/>
                  </a:solidFill>
                </a:rPr>
                <a:t> to meet Net‑Zero target.</a:t>
              </a:r>
              <a:endParaRPr lang="en-GB" sz="1300">
                <a:solidFill>
                  <a:schemeClr val="tx1"/>
                </a:solidFill>
                <a:cs typeface="Arial"/>
              </a:endParaRPr>
            </a:p>
          </p:txBody>
        </p:sp>
        <p:sp>
          <p:nvSpPr>
            <p:cNvPr id="7" name="Rounded Rectangle 112">
              <a:extLst>
                <a:ext uri="{FF2B5EF4-FFF2-40B4-BE49-F238E27FC236}">
                  <a16:creationId xmlns:a16="http://schemas.microsoft.com/office/drawing/2014/main" id="{86ECF705-9B69-B536-D0F2-97D813512DEA}"/>
                </a:ext>
              </a:extLst>
            </p:cNvPr>
            <p:cNvSpPr>
              <a:spLocks/>
            </p:cNvSpPr>
            <p:nvPr/>
          </p:nvSpPr>
          <p:spPr>
            <a:xfrm>
              <a:off x="6659677" y="4183574"/>
              <a:ext cx="5220000" cy="1044270"/>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6000" tIns="36000" rIns="0" bIns="45720" numCol="1" spcCol="0" rtlCol="0" fromWordArt="0" anchor="ctr" anchorCtr="0" forceAA="0" compatLnSpc="1">
              <a:prstTxWarp prst="textNoShape">
                <a:avLst/>
              </a:prstTxWarp>
              <a:noAutofit/>
            </a:bodyPr>
            <a:lstStyle/>
            <a:p>
              <a:r>
                <a:rPr lang="en-US" sz="1300" b="1">
                  <a:solidFill>
                    <a:schemeClr val="accent4"/>
                  </a:solidFill>
                </a:rPr>
                <a:t>Grid Transformation</a:t>
              </a:r>
            </a:p>
            <a:p>
              <a:r>
                <a:rPr lang="en-GB" sz="1300">
                  <a:solidFill>
                    <a:schemeClr val="tx1"/>
                  </a:solidFill>
                </a:rPr>
                <a:t>In 2026, the GB electricity network comprises around 500,000 miles of wires</a:t>
              </a:r>
              <a:r>
                <a:rPr lang="en-GB" sz="1300" baseline="30000">
                  <a:solidFill>
                    <a:schemeClr val="tx1"/>
                  </a:solidFill>
                </a:rPr>
                <a:t>3 </a:t>
              </a:r>
              <a:r>
                <a:rPr lang="en-GB" sz="1300">
                  <a:solidFill>
                    <a:schemeClr val="tx1"/>
                  </a:solidFill>
                </a:rPr>
                <a:t>and cables, and it will need substantial expansion by 2050 to support full electrification.</a:t>
              </a:r>
              <a:r>
                <a:rPr lang="en-US" sz="1300">
                  <a:solidFill>
                    <a:schemeClr val="tx1"/>
                  </a:solidFill>
                </a:rPr>
                <a:t> </a:t>
              </a:r>
            </a:p>
          </p:txBody>
        </p:sp>
        <p:sp>
          <p:nvSpPr>
            <p:cNvPr id="8" name="Rounded Rectangle 3">
              <a:extLst>
                <a:ext uri="{FF2B5EF4-FFF2-40B4-BE49-F238E27FC236}">
                  <a16:creationId xmlns:a16="http://schemas.microsoft.com/office/drawing/2014/main" id="{17D6DB1B-2366-E4A5-D993-B9A6CB325EA4}"/>
                </a:ext>
              </a:extLst>
            </p:cNvPr>
            <p:cNvSpPr>
              <a:spLocks/>
            </p:cNvSpPr>
            <p:nvPr/>
          </p:nvSpPr>
          <p:spPr>
            <a:xfrm>
              <a:off x="680829" y="3596168"/>
              <a:ext cx="5346347" cy="936001"/>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1008000" bIns="45720" numCol="1" spcCol="0" rtlCol="0" fromWordArt="0" anchor="ctr" anchorCtr="0" forceAA="0" compatLnSpc="1">
              <a:prstTxWarp prst="textNoShape">
                <a:avLst/>
              </a:prstTxWarp>
              <a:noAutofit/>
            </a:bodyPr>
            <a:lstStyle/>
            <a:p>
              <a:r>
                <a:rPr lang="en-US" sz="1300" b="1">
                  <a:solidFill>
                    <a:schemeClr val="accent3"/>
                  </a:solidFill>
                </a:rPr>
                <a:t>System Evolution through innovation</a:t>
              </a:r>
            </a:p>
            <a:p>
              <a:r>
                <a:rPr lang="en-GB" sz="1300">
                  <a:solidFill>
                    <a:schemeClr val="tx1"/>
                  </a:solidFill>
                </a:rPr>
                <a:t>In 2026, around 3.5 GW of flexibility was available on the system, rising to a projected 204 GW by 2050</a:t>
              </a:r>
              <a:r>
                <a:rPr lang="en-GB" sz="1300" baseline="30000">
                  <a:solidFill>
                    <a:schemeClr val="tx1"/>
                  </a:solidFill>
                </a:rPr>
                <a:t>2</a:t>
              </a:r>
              <a:r>
                <a:rPr lang="en-US" sz="1300">
                  <a:solidFill>
                    <a:schemeClr val="tx1"/>
                  </a:solidFill>
                </a:rPr>
                <a:t>. </a:t>
              </a:r>
            </a:p>
          </p:txBody>
        </p:sp>
        <p:sp>
          <p:nvSpPr>
            <p:cNvPr id="9" name="Rounded Rectangle 4">
              <a:extLst>
                <a:ext uri="{FF2B5EF4-FFF2-40B4-BE49-F238E27FC236}">
                  <a16:creationId xmlns:a16="http://schemas.microsoft.com/office/drawing/2014/main" id="{0A4CC7F8-4096-3165-DC15-377279E05B85}"/>
                </a:ext>
              </a:extLst>
            </p:cNvPr>
            <p:cNvSpPr>
              <a:spLocks/>
            </p:cNvSpPr>
            <p:nvPr/>
          </p:nvSpPr>
          <p:spPr>
            <a:xfrm>
              <a:off x="256558" y="4851348"/>
              <a:ext cx="5752940" cy="1044270"/>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720000" bIns="45720" numCol="1" spcCol="0" rtlCol="0" fromWordArt="0" anchor="ctr" anchorCtr="0" forceAA="0" compatLnSpc="1">
              <a:prstTxWarp prst="textNoShape">
                <a:avLst/>
              </a:prstTxWarp>
              <a:noAutofit/>
            </a:bodyPr>
            <a:lstStyle/>
            <a:p>
              <a:r>
                <a:rPr lang="en-US" sz="1300" b="1">
                  <a:solidFill>
                    <a:schemeClr val="accent6">
                      <a:lumMod val="75000"/>
                    </a:schemeClr>
                  </a:solidFill>
                </a:rPr>
                <a:t>Innovation de-risking  and enabling necessary investment </a:t>
              </a:r>
            </a:p>
            <a:p>
              <a:r>
                <a:rPr lang="en-GB" sz="1300">
                  <a:solidFill>
                    <a:schemeClr val="tx1"/>
                  </a:solidFill>
                </a:rPr>
                <a:t>Networks are investing around £30 billion across the current ED2 and RIIO 3 periods, with over £24 billion in upgrades planned by 2030 and more than £100 billion expected by 2050</a:t>
              </a:r>
              <a:r>
                <a:rPr lang="en-GB" sz="1300" baseline="30000">
                  <a:solidFill>
                    <a:schemeClr val="tx1"/>
                  </a:solidFill>
                </a:rPr>
                <a:t>4</a:t>
              </a:r>
              <a:r>
                <a:rPr lang="en-GB" sz="1300">
                  <a:solidFill>
                    <a:schemeClr val="tx1"/>
                  </a:solidFill>
                </a:rPr>
                <a:t>.</a:t>
              </a:r>
              <a:endParaRPr lang="en-US" sz="1300">
                <a:solidFill>
                  <a:schemeClr val="tx1"/>
                </a:solidFill>
              </a:endParaRPr>
            </a:p>
          </p:txBody>
        </p:sp>
        <p:sp>
          <p:nvSpPr>
            <p:cNvPr id="10" name="Rounded Rectangle 5">
              <a:extLst>
                <a:ext uri="{FF2B5EF4-FFF2-40B4-BE49-F238E27FC236}">
                  <a16:creationId xmlns:a16="http://schemas.microsoft.com/office/drawing/2014/main" id="{DB476092-0E8C-36A8-A6E8-4493737ADACC}"/>
                </a:ext>
              </a:extLst>
            </p:cNvPr>
            <p:cNvSpPr>
              <a:spLocks/>
            </p:cNvSpPr>
            <p:nvPr/>
          </p:nvSpPr>
          <p:spPr>
            <a:xfrm>
              <a:off x="460939" y="2343075"/>
              <a:ext cx="5414912" cy="936001"/>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864000" bIns="45720" numCol="1" spcCol="0" rtlCol="0" fromWordArt="0" anchor="ctr" anchorCtr="0" forceAA="0" compatLnSpc="1">
              <a:prstTxWarp prst="textNoShape">
                <a:avLst/>
              </a:prstTxWarp>
              <a:noAutofit/>
            </a:bodyPr>
            <a:lstStyle/>
            <a:p>
              <a:r>
                <a:rPr lang="en-US" sz="1300" b="1">
                  <a:solidFill>
                    <a:schemeClr val="accent1"/>
                  </a:solidFill>
                </a:rPr>
                <a:t>Infrastructure Innovation</a:t>
              </a:r>
            </a:p>
            <a:p>
              <a:r>
                <a:rPr lang="en-GB" sz="1300">
                  <a:solidFill>
                    <a:schemeClr val="tx1"/>
                  </a:solidFill>
                </a:rPr>
                <a:t>Today the UK has 90,000 charging points in over 45,000 locations. Government forecasts over 300,000 charge points will be needed by 2030</a:t>
              </a:r>
              <a:r>
                <a:rPr lang="en-GB" sz="1300" baseline="30000">
                  <a:solidFill>
                    <a:schemeClr val="tx1"/>
                  </a:solidFill>
                </a:rPr>
                <a:t>1</a:t>
              </a:r>
              <a:r>
                <a:rPr lang="en-GB" sz="1300">
                  <a:solidFill>
                    <a:schemeClr val="tx1"/>
                  </a:solidFill>
                </a:rPr>
                <a:t>.</a:t>
              </a:r>
              <a:endParaRPr lang="en-US" sz="1300">
                <a:solidFill>
                  <a:schemeClr val="tx1"/>
                </a:solidFill>
              </a:endParaRPr>
            </a:p>
          </p:txBody>
        </p:sp>
        <p:pic>
          <p:nvPicPr>
            <p:cNvPr id="5" name="Picture 4">
              <a:extLst>
                <a:ext uri="{FF2B5EF4-FFF2-40B4-BE49-F238E27FC236}">
                  <a16:creationId xmlns:a16="http://schemas.microsoft.com/office/drawing/2014/main" id="{BC831103-FF2B-1068-A442-69BA161F2C12}"/>
                </a:ext>
              </a:extLst>
            </p:cNvPr>
            <p:cNvPicPr>
              <a:picLocks noChangeAspect="1"/>
            </p:cNvPicPr>
            <p:nvPr/>
          </p:nvPicPr>
          <p:blipFill>
            <a:blip r:embed="rId2"/>
            <a:stretch>
              <a:fillRect/>
            </a:stretch>
          </p:blipFill>
          <p:spPr>
            <a:xfrm>
              <a:off x="5094835" y="2128361"/>
              <a:ext cx="2556000" cy="3924459"/>
            </a:xfrm>
            <a:prstGeom prst="rect">
              <a:avLst/>
            </a:prstGeom>
          </p:spPr>
        </p:pic>
      </p:grpSp>
      <p:sp>
        <p:nvSpPr>
          <p:cNvPr id="16" name="TextBox 15">
            <a:extLst>
              <a:ext uri="{FF2B5EF4-FFF2-40B4-BE49-F238E27FC236}">
                <a16:creationId xmlns:a16="http://schemas.microsoft.com/office/drawing/2014/main" id="{C04F51EE-3F70-7B93-0BE6-F4525CF5128D}"/>
              </a:ext>
            </a:extLst>
          </p:cNvPr>
          <p:cNvSpPr txBox="1"/>
          <p:nvPr/>
        </p:nvSpPr>
        <p:spPr>
          <a:xfrm>
            <a:off x="460939" y="1133437"/>
            <a:ext cx="10989419" cy="738664"/>
          </a:xfrm>
          <a:prstGeom prst="rect">
            <a:avLst/>
          </a:prstGeom>
          <a:noFill/>
        </p:spPr>
        <p:txBody>
          <a:bodyPr wrap="square" lIns="91440" tIns="45720" rIns="91440" bIns="45720" rtlCol="0" anchor="t">
            <a:spAutoFit/>
          </a:bodyPr>
          <a:lstStyle/>
          <a:p>
            <a:r>
              <a:rPr lang="en-GB" sz="1400">
                <a:solidFill>
                  <a:schemeClr val="tx2"/>
                </a:solidFill>
              </a:rPr>
              <a:t>The transition to a Net-Zero‑ready system will place unprecedented pressure on infrastructure, operations and skills. Sustained innovation will be critical to expanding capacity, improving flexibility and ensuring the system can evolve at the pace required. This diagram highlights some of the key areas of transition already underway.</a:t>
            </a:r>
          </a:p>
        </p:txBody>
      </p:sp>
      <p:sp>
        <p:nvSpPr>
          <p:cNvPr id="18" name="TextBox 17">
            <a:extLst>
              <a:ext uri="{FF2B5EF4-FFF2-40B4-BE49-F238E27FC236}">
                <a16:creationId xmlns:a16="http://schemas.microsoft.com/office/drawing/2014/main" id="{F5C55BE9-58EE-1514-C9A9-4C3A9ABBA09C}"/>
              </a:ext>
            </a:extLst>
          </p:cNvPr>
          <p:cNvSpPr txBox="1"/>
          <p:nvPr/>
        </p:nvSpPr>
        <p:spPr>
          <a:xfrm>
            <a:off x="9096850" y="5436195"/>
            <a:ext cx="2967991" cy="584775"/>
          </a:xfrm>
          <a:prstGeom prst="rect">
            <a:avLst/>
          </a:prstGeom>
          <a:noFill/>
        </p:spPr>
        <p:txBody>
          <a:bodyPr wrap="square" rtlCol="0">
            <a:spAutoFit/>
          </a:bodyPr>
          <a:lstStyle/>
          <a:p>
            <a:r>
              <a:rPr lang="en-GB" sz="800">
                <a:solidFill>
                  <a:schemeClr val="tx2"/>
                </a:solidFill>
              </a:rPr>
              <a:t>1 </a:t>
            </a:r>
            <a:r>
              <a:rPr lang="en-GB" sz="800">
                <a:solidFill>
                  <a:schemeClr val="tx2"/>
                </a:solidFill>
                <a:hlinkClick r:id="rId3">
                  <a:extLst>
                    <a:ext uri="{A12FA001-AC4F-418D-AE19-62706E023703}">
                      <ahyp:hlinkClr xmlns:ahyp="http://schemas.microsoft.com/office/drawing/2018/hyperlinkcolor" val="tx"/>
                    </a:ext>
                  </a:extLst>
                </a:hlinkClick>
              </a:rPr>
              <a:t>Public charge points for EV</a:t>
            </a:r>
            <a:endParaRPr lang="en-GB" sz="800">
              <a:solidFill>
                <a:schemeClr val="tx2"/>
              </a:solidFill>
            </a:endParaRPr>
          </a:p>
          <a:p>
            <a:r>
              <a:rPr lang="en-GB" sz="800">
                <a:solidFill>
                  <a:schemeClr val="tx2"/>
                </a:solidFill>
                <a:hlinkClick r:id="rId4">
                  <a:extLst>
                    <a:ext uri="{A12FA001-AC4F-418D-AE19-62706E023703}">
                      <ahyp:hlinkClr xmlns:ahyp="http://schemas.microsoft.com/office/drawing/2018/hyperlinkcolor" val="tx"/>
                    </a:ext>
                  </a:extLst>
                </a:hlinkClick>
              </a:rPr>
              <a:t>2 National Grid </a:t>
            </a:r>
            <a:endParaRPr lang="en-GB" sz="800">
              <a:solidFill>
                <a:schemeClr val="tx2"/>
              </a:solidFill>
            </a:endParaRPr>
          </a:p>
          <a:p>
            <a:r>
              <a:rPr lang="en-GB" sz="800">
                <a:solidFill>
                  <a:schemeClr val="tx2"/>
                </a:solidFill>
              </a:rPr>
              <a:t>3 </a:t>
            </a:r>
            <a:r>
              <a:rPr lang="en-GB" sz="800">
                <a:solidFill>
                  <a:schemeClr val="tx2"/>
                </a:solidFill>
                <a:hlinkClick r:id="rId5">
                  <a:extLst>
                    <a:ext uri="{A12FA001-AC4F-418D-AE19-62706E023703}">
                      <ahyp:hlinkClr xmlns:ahyp="http://schemas.microsoft.com/office/drawing/2018/hyperlinkcolor" val="tx"/>
                    </a:ext>
                  </a:extLst>
                </a:hlinkClick>
              </a:rPr>
              <a:t>ENA, Energy Networks explained</a:t>
            </a:r>
            <a:endParaRPr lang="en-GB" sz="800">
              <a:solidFill>
                <a:schemeClr val="tx2"/>
              </a:solidFill>
            </a:endParaRPr>
          </a:p>
          <a:p>
            <a:r>
              <a:rPr lang="en-GB" sz="800">
                <a:solidFill>
                  <a:schemeClr val="tx2"/>
                </a:solidFill>
              </a:rPr>
              <a:t>4 </a:t>
            </a:r>
            <a:r>
              <a:rPr lang="en-GB" sz="800">
                <a:solidFill>
                  <a:schemeClr val="tx2"/>
                </a:solidFill>
                <a:hlinkClick r:id="rId6">
                  <a:extLst>
                    <a:ext uri="{A12FA001-AC4F-418D-AE19-62706E023703}">
                      <ahyp:hlinkClr xmlns:ahyp="http://schemas.microsoft.com/office/drawing/2018/hyperlinkcolor" val="tx"/>
                    </a:ext>
                  </a:extLst>
                </a:hlinkClick>
              </a:rPr>
              <a:t>ENA's response to Ofgem's framework decision</a:t>
            </a:r>
            <a:endParaRPr lang="en-GB" sz="800">
              <a:solidFill>
                <a:schemeClr val="tx2"/>
              </a:solidFill>
            </a:endParaRPr>
          </a:p>
        </p:txBody>
      </p:sp>
    </p:spTree>
    <p:extLst>
      <p:ext uri="{BB962C8B-B14F-4D97-AF65-F5344CB8AC3E}">
        <p14:creationId xmlns:p14="http://schemas.microsoft.com/office/powerpoint/2010/main" val="105264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9AD4-DCA2-5371-7774-D8A88E2D7F7E}"/>
            </a:ext>
          </a:extLst>
        </p:cNvPr>
        <p:cNvGrpSpPr/>
        <p:nvPr/>
      </p:nvGrpSpPr>
      <p:grpSpPr>
        <a:xfrm>
          <a:off x="0" y="0"/>
          <a:ext cx="0" cy="0"/>
          <a:chOff x="0" y="0"/>
          <a:chExt cx="0" cy="0"/>
        </a:xfrm>
      </p:grpSpPr>
      <p:sp>
        <p:nvSpPr>
          <p:cNvPr id="61" name="Content Placeholder 4">
            <a:extLst>
              <a:ext uri="{FF2B5EF4-FFF2-40B4-BE49-F238E27FC236}">
                <a16:creationId xmlns:a16="http://schemas.microsoft.com/office/drawing/2014/main" id="{6F5FCBA8-DACB-B283-E9A2-FABCAD3367ED}"/>
              </a:ext>
            </a:extLst>
          </p:cNvPr>
          <p:cNvSpPr txBox="1">
            <a:spLocks/>
          </p:cNvSpPr>
          <p:nvPr/>
        </p:nvSpPr>
        <p:spPr>
          <a:xfrm>
            <a:off x="554223" y="1266825"/>
            <a:ext cx="11342502" cy="4229100"/>
          </a:xfrm>
          <a:prstGeom prst="rect">
            <a:avLst/>
          </a:prstGeom>
        </p:spPr>
        <p:txBody>
          <a:bodyPr vert="horz" lIns="0" tIns="0" rIns="0" bIns="0" numCol="2" spcCol="252000" rtlCol="0">
            <a:noAutofit/>
          </a:bodyPr>
          <a:lstStyle>
            <a:lvl1pPr marL="0" indent="0" algn="l" defTabSz="914400" rtl="0" eaLnBrk="1" latinLnBrk="0" hangingPunct="1">
              <a:lnSpc>
                <a:spcPts val="2200"/>
              </a:lnSpc>
              <a:spcBef>
                <a:spcPts val="800"/>
              </a:spcBef>
              <a:buClr>
                <a:schemeClr val="accent2"/>
              </a:buClr>
              <a:buFont typeface="Arial" panose="020B0604020202020204" pitchFamily="34" charset="0"/>
              <a:buNone/>
              <a:defRPr sz="1900" b="1" kern="1200">
                <a:solidFill>
                  <a:schemeClr val="tx2"/>
                </a:solidFill>
                <a:latin typeface="+mn-lt"/>
                <a:ea typeface="+mn-ea"/>
                <a:cs typeface="+mn-cs"/>
              </a:defRPr>
            </a:lvl1pPr>
            <a:lvl2pPr marL="7938" indent="0" algn="l" defTabSz="914400" rtl="0" eaLnBrk="1" latinLnBrk="0" hangingPunct="1">
              <a:lnSpc>
                <a:spcPts val="2200"/>
              </a:lnSpc>
              <a:spcBef>
                <a:spcPts val="400"/>
              </a:spcBef>
              <a:buClr>
                <a:schemeClr val="accent2"/>
              </a:buClr>
              <a:buFont typeface="System Font Regular"/>
              <a:buNone/>
              <a:tabLst/>
              <a:defRPr sz="1900" kern="1200">
                <a:solidFill>
                  <a:schemeClr val="tx1"/>
                </a:solidFill>
                <a:latin typeface="+mn-lt"/>
                <a:ea typeface="+mn-ea"/>
                <a:cs typeface="+mn-cs"/>
              </a:defRPr>
            </a:lvl2pPr>
            <a:lvl3pPr marL="266700" indent="-258763" algn="l" defTabSz="914400" rtl="0" eaLnBrk="1" latinLnBrk="0" hangingPunct="1">
              <a:lnSpc>
                <a:spcPts val="2200"/>
              </a:lnSpc>
              <a:spcBef>
                <a:spcPts val="400"/>
              </a:spcBef>
              <a:buClr>
                <a:schemeClr val="accent4"/>
              </a:buClr>
              <a:buFont typeface="Arial" panose="020B0604020202020204" pitchFamily="34" charset="0"/>
              <a:buChar char="•"/>
              <a:tabLst/>
              <a:defRPr sz="1900" kern="1200">
                <a:solidFill>
                  <a:schemeClr val="tx1"/>
                </a:solidFill>
                <a:latin typeface="+mn-lt"/>
                <a:ea typeface="+mn-ea"/>
                <a:cs typeface="+mn-cs"/>
              </a:defRPr>
            </a:lvl3pPr>
            <a:lvl4pPr marL="533400" indent="-266700"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4pPr>
            <a:lvl5pPr marL="846138" indent="-266700" algn="l" defTabSz="914400" rtl="0" eaLnBrk="1" latinLnBrk="0" hangingPunct="1">
              <a:lnSpc>
                <a:spcPts val="2200"/>
              </a:lnSpc>
              <a:spcBef>
                <a:spcPts val="400"/>
              </a:spcBef>
              <a:buClr>
                <a:schemeClr val="accent4"/>
              </a:buClr>
              <a:buFont typeface="System Font Regular"/>
              <a:buChar char="–"/>
              <a:tabLst/>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1900"/>
              </a:lnSpc>
              <a:spcBef>
                <a:spcPts val="0"/>
              </a:spcBef>
              <a:spcAft>
                <a:spcPts val="600"/>
              </a:spcAft>
              <a:buClr>
                <a:srgbClr val="BECC00"/>
              </a:buClr>
              <a:buSzTx/>
              <a:buFont typeface="Arial" panose="020B0604020202020204" pitchFamily="34" charset="0"/>
              <a:buChar char="•"/>
              <a:tabLst/>
              <a:defRPr/>
            </a:pPr>
            <a:endParaRPr lang="en-GB" sz="1300" b="0"/>
          </a:p>
        </p:txBody>
      </p:sp>
      <p:sp>
        <p:nvSpPr>
          <p:cNvPr id="2" name="Title 1">
            <a:extLst>
              <a:ext uri="{FF2B5EF4-FFF2-40B4-BE49-F238E27FC236}">
                <a16:creationId xmlns:a16="http://schemas.microsoft.com/office/drawing/2014/main" id="{A1F1336C-2054-3663-F289-AEAA7115EE87}"/>
              </a:ext>
            </a:extLst>
          </p:cNvPr>
          <p:cNvSpPr>
            <a:spLocks noGrp="1"/>
          </p:cNvSpPr>
          <p:nvPr>
            <p:ph type="title"/>
          </p:nvPr>
        </p:nvSpPr>
        <p:spPr>
          <a:xfrm>
            <a:off x="619416" y="330825"/>
            <a:ext cx="9000000" cy="936000"/>
          </a:xfrm>
        </p:spPr>
        <p:txBody>
          <a:bodyPr anchor="ctr"/>
          <a:lstStyle/>
          <a:p>
            <a:r>
              <a:rPr lang="en-GB"/>
              <a:t>Electricity Networks Innovation Strategy – Objectives</a:t>
            </a:r>
          </a:p>
        </p:txBody>
      </p:sp>
      <p:sp>
        <p:nvSpPr>
          <p:cNvPr id="3" name="Content Placeholder 2">
            <a:extLst>
              <a:ext uri="{FF2B5EF4-FFF2-40B4-BE49-F238E27FC236}">
                <a16:creationId xmlns:a16="http://schemas.microsoft.com/office/drawing/2014/main" id="{3FD76500-012D-4E2B-7AED-C08BB5160A1B}"/>
              </a:ext>
            </a:extLst>
          </p:cNvPr>
          <p:cNvSpPr>
            <a:spLocks noGrp="1"/>
          </p:cNvSpPr>
          <p:nvPr>
            <p:ph idx="1"/>
          </p:nvPr>
        </p:nvSpPr>
        <p:spPr>
          <a:xfrm>
            <a:off x="619416" y="1535925"/>
            <a:ext cx="11083554" cy="3960000"/>
          </a:xfrm>
        </p:spPr>
        <p:txBody>
          <a:bodyPr numCol="2" spcCol="252000"/>
          <a:lstStyle/>
          <a:p>
            <a:pPr>
              <a:spcBef>
                <a:spcPts val="1200"/>
              </a:spcBef>
              <a:spcAft>
                <a:spcPts val="600"/>
              </a:spcAft>
            </a:pPr>
            <a:r>
              <a:rPr lang="en-GB" sz="1400" b="0"/>
              <a:t>The Electricity Networks Innovation Strategy provides a shared framework for how networks innovate to support a secure, flexible and decarbonised energy system. </a:t>
            </a:r>
          </a:p>
          <a:p>
            <a:pPr>
              <a:spcBef>
                <a:spcPts val="1200"/>
              </a:spcBef>
              <a:spcAft>
                <a:spcPts val="600"/>
              </a:spcAft>
            </a:pPr>
            <a:r>
              <a:rPr lang="en-GB" sz="1400" b="0"/>
              <a:t>The strategy sets out four innovation objectives that guide how networks should deliver innovation. These objectives shape the development of secure, flexible and resilient network infrastructure, enable inclusive consumer participation, and strengthen a culture of innovation and knowledge sharing across the sector.</a:t>
            </a:r>
          </a:p>
          <a:p>
            <a:pPr>
              <a:spcBef>
                <a:spcPts val="1200"/>
              </a:spcBef>
              <a:spcAft>
                <a:spcPts val="600"/>
              </a:spcAft>
            </a:pPr>
            <a:r>
              <a:rPr lang="en-GB" sz="1400" b="0"/>
              <a:t>These innovation objectives represent the critical, long‑standing priorities that transmission and distribution networks have consistently maintained throughout the past three editions of the Innovation Strategy.</a:t>
            </a:r>
          </a:p>
          <a:p>
            <a:pPr>
              <a:spcBef>
                <a:spcPts val="1200"/>
              </a:spcBef>
              <a:spcAft>
                <a:spcPts val="600"/>
              </a:spcAft>
            </a:pPr>
            <a:r>
              <a:rPr lang="en-GB" sz="1400" b="0"/>
              <a:t> </a:t>
            </a:r>
          </a:p>
          <a:p>
            <a:pPr>
              <a:spcBef>
                <a:spcPts val="1200"/>
              </a:spcBef>
              <a:spcAft>
                <a:spcPts val="600"/>
              </a:spcAft>
            </a:pPr>
            <a:r>
              <a:rPr lang="en-GB" sz="1400" b="0"/>
              <a:t>In this latest iteration, the approach to innovation culture and knowledge sharing has been strengthened by rationalising the previous framework—removing the former principles and consolidating them into a streamlined fourth objective—ensuring a clearer, more focused foundation for how networks continue to drive system-wide innovation.</a:t>
            </a:r>
          </a:p>
          <a:p>
            <a:pPr>
              <a:spcBef>
                <a:spcPts val="1200"/>
              </a:spcBef>
            </a:pPr>
            <a:r>
              <a:rPr lang="en-GB" sz="1600"/>
              <a:t>Innovation Objectives:</a:t>
            </a:r>
          </a:p>
          <a:p>
            <a:pPr marL="171450" lvl="0" indent="-171450">
              <a:lnSpc>
                <a:spcPts val="1900"/>
              </a:lnSpc>
              <a:spcBef>
                <a:spcPts val="600"/>
              </a:spcBef>
              <a:spcAft>
                <a:spcPts val="600"/>
              </a:spcAft>
              <a:buClr>
                <a:srgbClr val="BECC00"/>
              </a:buClr>
              <a:buFont typeface="Arial" panose="020B0604020202020204" pitchFamily="34" charset="0"/>
              <a:buChar char="•"/>
              <a:defRPr/>
            </a:pPr>
            <a:r>
              <a:rPr lang="en-GB" sz="1400" b="0"/>
              <a:t>Deliver an environmentally sustainable network.</a:t>
            </a:r>
          </a:p>
          <a:p>
            <a:pPr marL="171450" lvl="0" indent="-171450">
              <a:lnSpc>
                <a:spcPts val="1900"/>
              </a:lnSpc>
              <a:spcBef>
                <a:spcPts val="600"/>
              </a:spcBef>
              <a:spcAft>
                <a:spcPts val="600"/>
              </a:spcAft>
              <a:buClr>
                <a:srgbClr val="BECC00"/>
              </a:buClr>
              <a:buFont typeface="Arial" panose="020B0604020202020204" pitchFamily="34" charset="0"/>
              <a:buChar char="•"/>
              <a:defRPr/>
            </a:pPr>
            <a:r>
              <a:rPr lang="en-GB" sz="1400" b="0"/>
              <a:t>Meet the needs of consumers and network users.</a:t>
            </a:r>
          </a:p>
          <a:p>
            <a:pPr marL="171450" lvl="0" indent="-171450">
              <a:lnSpc>
                <a:spcPts val="1900"/>
              </a:lnSpc>
              <a:spcBef>
                <a:spcPts val="600"/>
              </a:spcBef>
              <a:spcAft>
                <a:spcPts val="600"/>
              </a:spcAft>
              <a:buClr>
                <a:srgbClr val="BECC00"/>
              </a:buClr>
              <a:buFont typeface="Arial" panose="020B0604020202020204" pitchFamily="34" charset="0"/>
              <a:buChar char="•"/>
              <a:defRPr/>
            </a:pPr>
            <a:r>
              <a:rPr lang="en-GB" sz="1400" b="0"/>
              <a:t>Maintain a safe and resilient network.</a:t>
            </a:r>
          </a:p>
          <a:p>
            <a:pPr marL="171450" indent="-171450">
              <a:lnSpc>
                <a:spcPts val="1900"/>
              </a:lnSpc>
              <a:spcBef>
                <a:spcPts val="600"/>
              </a:spcBef>
              <a:spcAft>
                <a:spcPts val="600"/>
              </a:spcAft>
              <a:buClr>
                <a:srgbClr val="BECC00"/>
              </a:buClr>
              <a:buFont typeface="Arial" panose="020B0604020202020204" pitchFamily="34" charset="0"/>
              <a:buChar char="•"/>
              <a:defRPr/>
            </a:pPr>
            <a:r>
              <a:rPr lang="en-GB" sz="1400" b="0"/>
              <a:t>Support innovation cultures and knowledge sharing.</a:t>
            </a:r>
          </a:p>
          <a:p>
            <a:pPr>
              <a:spcBef>
                <a:spcPts val="1200"/>
              </a:spcBef>
            </a:pPr>
            <a:endParaRPr lang="en-GB" sz="1400"/>
          </a:p>
        </p:txBody>
      </p:sp>
      <p:sp>
        <p:nvSpPr>
          <p:cNvPr id="4" name="Slide Number Placeholder 3">
            <a:extLst>
              <a:ext uri="{FF2B5EF4-FFF2-40B4-BE49-F238E27FC236}">
                <a16:creationId xmlns:a16="http://schemas.microsoft.com/office/drawing/2014/main" id="{C6F4978B-B17B-A091-A749-F43D30731DAA}"/>
              </a:ext>
            </a:extLst>
          </p:cNvPr>
          <p:cNvSpPr>
            <a:spLocks noGrp="1"/>
          </p:cNvSpPr>
          <p:nvPr>
            <p:ph type="sldNum" sz="quarter" idx="12"/>
          </p:nvPr>
        </p:nvSpPr>
        <p:spPr/>
        <p:txBody>
          <a:bodyPr vert="horz" lIns="0" tIns="0" rIns="0" bIns="0" rtlCol="0" anchor="ctr">
            <a:normAutofit/>
          </a:bodyPr>
          <a:lstStyle/>
          <a:p>
            <a:pPr algn="l">
              <a:spcAft>
                <a:spcPts val="600"/>
              </a:spcAft>
            </a:pPr>
            <a:fld id="{98FF217E-B86F-EA42-9607-BE163228A213}" type="slidenum">
              <a:rPr lang="en-GB" sz="1600" b="0"/>
              <a:pPr algn="l">
                <a:spcAft>
                  <a:spcPts val="600"/>
                </a:spcAft>
              </a:pPr>
              <a:t>8</a:t>
            </a:fld>
            <a:endParaRPr lang="en-GB" sz="1600" b="0"/>
          </a:p>
        </p:txBody>
      </p:sp>
    </p:spTree>
    <p:extLst>
      <p:ext uri="{BB962C8B-B14F-4D97-AF65-F5344CB8AC3E}">
        <p14:creationId xmlns:p14="http://schemas.microsoft.com/office/powerpoint/2010/main" val="197842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5522-887F-A5DD-5D84-366DF7026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03685-CEAA-6410-0AD0-7C6E1504946C}"/>
              </a:ext>
            </a:extLst>
          </p:cNvPr>
          <p:cNvSpPr>
            <a:spLocks noGrp="1"/>
          </p:cNvSpPr>
          <p:nvPr>
            <p:ph type="title"/>
          </p:nvPr>
        </p:nvSpPr>
        <p:spPr>
          <a:xfrm>
            <a:off x="720000" y="288000"/>
            <a:ext cx="9000000" cy="936000"/>
          </a:xfrm>
        </p:spPr>
        <p:txBody>
          <a:bodyPr anchor="ctr">
            <a:normAutofit/>
          </a:bodyPr>
          <a:lstStyle/>
          <a:p>
            <a:r>
              <a:rPr lang="en-GB"/>
              <a:t>Electricity Networks Innovation Strategy – Themes</a:t>
            </a:r>
          </a:p>
        </p:txBody>
      </p:sp>
      <p:sp>
        <p:nvSpPr>
          <p:cNvPr id="3" name="Content Placeholder 2">
            <a:extLst>
              <a:ext uri="{FF2B5EF4-FFF2-40B4-BE49-F238E27FC236}">
                <a16:creationId xmlns:a16="http://schemas.microsoft.com/office/drawing/2014/main" id="{87707ACC-3BFB-700B-1693-2935323E961D}"/>
              </a:ext>
            </a:extLst>
          </p:cNvPr>
          <p:cNvSpPr>
            <a:spLocks noGrp="1"/>
          </p:cNvSpPr>
          <p:nvPr>
            <p:ph idx="1"/>
          </p:nvPr>
        </p:nvSpPr>
        <p:spPr>
          <a:xfrm>
            <a:off x="4618182" y="1932337"/>
            <a:ext cx="7185372" cy="4095532"/>
          </a:xfrm>
        </p:spPr>
        <p:txBody>
          <a:bodyPr numCol="2" spcCol="144000">
            <a:noAutofit/>
          </a:bodyPr>
          <a:lstStyle/>
          <a:p>
            <a:pPr>
              <a:lnSpc>
                <a:spcPct val="120000"/>
              </a:lnSpc>
              <a:spcBef>
                <a:spcPts val="1200"/>
              </a:spcBef>
            </a:pPr>
            <a:r>
              <a:rPr lang="en-GB" sz="1600"/>
              <a:t>Innovation Themes: </a:t>
            </a:r>
          </a:p>
          <a:p>
            <a:pPr marL="171450" indent="-171450">
              <a:lnSpc>
                <a:spcPct val="120000"/>
              </a:lnSpc>
              <a:spcBef>
                <a:spcPts val="600"/>
              </a:spcBef>
              <a:buClr>
                <a:srgbClr val="BECC00"/>
              </a:buClr>
              <a:buFont typeface="Arial" panose="020B0604020202020204" pitchFamily="34" charset="0"/>
              <a:buChar char="•"/>
              <a:defRPr/>
            </a:pPr>
            <a:r>
              <a:rPr lang="en-GB" sz="1400" b="0"/>
              <a:t>Data and digitalisation.</a:t>
            </a:r>
          </a:p>
          <a:p>
            <a:pPr marL="171450" indent="-171450">
              <a:lnSpc>
                <a:spcPct val="120000"/>
              </a:lnSpc>
              <a:spcBef>
                <a:spcPts val="600"/>
              </a:spcBef>
              <a:buClr>
                <a:srgbClr val="BECC00"/>
              </a:buClr>
              <a:buFont typeface="Arial" panose="020B0604020202020204" pitchFamily="34" charset="0"/>
              <a:buChar char="•"/>
              <a:defRPr/>
            </a:pPr>
            <a:r>
              <a:rPr lang="en-GB" sz="1400" b="0"/>
              <a:t>Flexibility and market evolution.  </a:t>
            </a:r>
          </a:p>
          <a:p>
            <a:pPr marL="171450" indent="-171450">
              <a:lnSpc>
                <a:spcPct val="120000"/>
              </a:lnSpc>
              <a:spcBef>
                <a:spcPts val="600"/>
              </a:spcBef>
              <a:buClr>
                <a:srgbClr val="BECC00"/>
              </a:buClr>
              <a:buFont typeface="Arial" panose="020B0604020202020204" pitchFamily="34" charset="0"/>
              <a:buChar char="•"/>
              <a:defRPr/>
            </a:pPr>
            <a:r>
              <a:rPr lang="en-GB" sz="1400" b="0"/>
              <a:t>Net-Zero and the energy system transition.</a:t>
            </a:r>
          </a:p>
          <a:p>
            <a:pPr marL="171450" indent="-171450">
              <a:lnSpc>
                <a:spcPct val="120000"/>
              </a:lnSpc>
              <a:spcBef>
                <a:spcPts val="600"/>
              </a:spcBef>
              <a:buClr>
                <a:srgbClr val="BECC00"/>
              </a:buClr>
              <a:buFont typeface="Arial" panose="020B0604020202020204" pitchFamily="34" charset="0"/>
              <a:buChar char="•"/>
              <a:defRPr/>
            </a:pPr>
            <a:r>
              <a:rPr lang="en-GB" sz="1400" b="0"/>
              <a:t>Optimised assets and practices.</a:t>
            </a:r>
          </a:p>
          <a:p>
            <a:pPr marL="171450" indent="-171450">
              <a:lnSpc>
                <a:spcPct val="120000"/>
              </a:lnSpc>
              <a:spcBef>
                <a:spcPts val="600"/>
              </a:spcBef>
              <a:buClr>
                <a:srgbClr val="BECC00"/>
              </a:buClr>
              <a:buFont typeface="Arial" panose="020B0604020202020204" pitchFamily="34" charset="0"/>
              <a:buChar char="•"/>
              <a:defRPr/>
            </a:pPr>
            <a:r>
              <a:rPr lang="en-GB" sz="1400" b="0"/>
              <a:t>Supporting consumers in vulnerable situations.</a:t>
            </a:r>
          </a:p>
          <a:p>
            <a:pPr marL="171450" indent="-171450">
              <a:lnSpc>
                <a:spcPct val="120000"/>
              </a:lnSpc>
              <a:spcBef>
                <a:spcPts val="600"/>
              </a:spcBef>
              <a:buClr>
                <a:srgbClr val="BECC00"/>
              </a:buClr>
              <a:buFont typeface="Arial" panose="020B0604020202020204" pitchFamily="34" charset="0"/>
              <a:buChar char="•"/>
              <a:defRPr/>
            </a:pPr>
            <a:r>
              <a:rPr lang="en-GB" sz="1400" b="0"/>
              <a:t>Whole energy system.</a:t>
            </a:r>
          </a:p>
          <a:p>
            <a:pPr>
              <a:lnSpc>
                <a:spcPct val="120000"/>
              </a:lnSpc>
              <a:spcBef>
                <a:spcPts val="1200"/>
              </a:spcBef>
            </a:pPr>
            <a:r>
              <a:rPr lang="en-GB" sz="1400" b="0"/>
              <a:t>While projects often align to more than one theme, each must demonstrate a clear connection to the innovation objectives to</a:t>
            </a:r>
          </a:p>
          <a:p>
            <a:pPr>
              <a:lnSpc>
                <a:spcPct val="120000"/>
              </a:lnSpc>
              <a:spcBef>
                <a:spcPts val="1200"/>
              </a:spcBef>
            </a:pPr>
            <a:endParaRPr lang="en-GB" sz="1400" b="0"/>
          </a:p>
          <a:p>
            <a:pPr>
              <a:lnSpc>
                <a:spcPct val="120000"/>
              </a:lnSpc>
              <a:spcBef>
                <a:spcPts val="1200"/>
              </a:spcBef>
            </a:pPr>
            <a:r>
              <a:rPr lang="en-GB" sz="1400" b="0"/>
              <a:t>ensure innovation effort is focused on the sector’s most significant challenges.</a:t>
            </a:r>
          </a:p>
          <a:p>
            <a:pPr>
              <a:lnSpc>
                <a:spcPct val="120000"/>
              </a:lnSpc>
              <a:spcBef>
                <a:spcPts val="1200"/>
              </a:spcBef>
            </a:pPr>
            <a:r>
              <a:rPr lang="en-GB" sz="1400" b="0"/>
              <a:t>The shared network innovation themes set the priority areas for all networks and provide a unified strategic direction. </a:t>
            </a:r>
          </a:p>
          <a:p>
            <a:pPr>
              <a:lnSpc>
                <a:spcPct val="120000"/>
              </a:lnSpc>
              <a:spcBef>
                <a:spcPts val="1200"/>
              </a:spcBef>
              <a:buClr>
                <a:schemeClr val="accent6"/>
              </a:buClr>
            </a:pPr>
            <a:r>
              <a:rPr lang="en-GB" sz="1400" b="0"/>
              <a:t>The strategy sets out a clear and coherent description of the challenges, innovation gaps and policy demands facing energy networks. It organises these needs through the innovation horizons, which show when key innovation gaps need to be addressed to meet the demands set by Clean Power 2030 (CP2030) and enables the delivery of a fully decarbonised system by 2050. </a:t>
            </a:r>
            <a:endParaRPr lang="en-GB" sz="1400"/>
          </a:p>
        </p:txBody>
      </p:sp>
      <p:sp>
        <p:nvSpPr>
          <p:cNvPr id="4" name="Slide Number Placeholder 3">
            <a:extLst>
              <a:ext uri="{FF2B5EF4-FFF2-40B4-BE49-F238E27FC236}">
                <a16:creationId xmlns:a16="http://schemas.microsoft.com/office/drawing/2014/main" id="{095E73C6-C72A-C9DC-1A0F-CE6368377176}"/>
              </a:ext>
            </a:extLst>
          </p:cNvPr>
          <p:cNvSpPr>
            <a:spLocks noGrp="1"/>
          </p:cNvSpPr>
          <p:nvPr>
            <p:ph type="sldNum" sz="quarter" idx="12"/>
          </p:nvPr>
        </p:nvSpPr>
        <p:spPr>
          <a:xfrm>
            <a:off x="10677600" y="6320870"/>
            <a:ext cx="1125954" cy="360000"/>
          </a:xfrm>
        </p:spPr>
        <p:txBody>
          <a:bodyPr vert="horz" lIns="0" tIns="0" rIns="0" bIns="0" rtlCol="0" anchor="ctr">
            <a:normAutofit/>
          </a:bodyPr>
          <a:lstStyle/>
          <a:p>
            <a:pPr algn="l">
              <a:spcAft>
                <a:spcPts val="600"/>
              </a:spcAft>
            </a:pPr>
            <a:fld id="{98FF217E-B86F-EA42-9607-BE163228A213}" type="slidenum">
              <a:rPr lang="en-GB" sz="1600" b="0"/>
              <a:pPr algn="l">
                <a:spcAft>
                  <a:spcPts val="600"/>
                </a:spcAft>
              </a:pPr>
              <a:t>9</a:t>
            </a:fld>
            <a:endParaRPr lang="en-GB" sz="1600" b="0"/>
          </a:p>
        </p:txBody>
      </p:sp>
      <p:sp>
        <p:nvSpPr>
          <p:cNvPr id="7" name="TextBox 6">
            <a:extLst>
              <a:ext uri="{FF2B5EF4-FFF2-40B4-BE49-F238E27FC236}">
                <a16:creationId xmlns:a16="http://schemas.microsoft.com/office/drawing/2014/main" id="{D782780C-5EF0-24FF-D86C-5C3CECC57342}"/>
              </a:ext>
            </a:extLst>
          </p:cNvPr>
          <p:cNvSpPr txBox="1"/>
          <p:nvPr/>
        </p:nvSpPr>
        <p:spPr>
          <a:xfrm>
            <a:off x="646545" y="1131639"/>
            <a:ext cx="9947564" cy="909031"/>
          </a:xfrm>
          <a:prstGeom prst="rect">
            <a:avLst/>
          </a:prstGeom>
          <a:noFill/>
        </p:spPr>
        <p:txBody>
          <a:bodyPr wrap="square" rtlCol="0">
            <a:spAutoFit/>
          </a:bodyPr>
          <a:lstStyle/>
          <a:p>
            <a:pPr>
              <a:lnSpc>
                <a:spcPts val="2200"/>
              </a:lnSpc>
            </a:pPr>
            <a:r>
              <a:rPr lang="en-GB" sz="1400">
                <a:solidFill>
                  <a:schemeClr val="tx2"/>
                </a:solidFill>
              </a:rPr>
              <a:t>The strategy is delivered through innovation themes that translate these objectives into practical, whole‑system action, covering planning, market evolution, digitalisation, asset optimisation and consumer support. </a:t>
            </a:r>
          </a:p>
          <a:p>
            <a:pPr>
              <a:lnSpc>
                <a:spcPts val="2200"/>
              </a:lnSpc>
            </a:pPr>
            <a:endParaRPr lang="en-GB" sz="1400">
              <a:solidFill>
                <a:schemeClr val="tx2"/>
              </a:solidFill>
            </a:endParaRPr>
          </a:p>
        </p:txBody>
      </p:sp>
      <p:pic>
        <p:nvPicPr>
          <p:cNvPr id="11" name="Picture 10">
            <a:extLst>
              <a:ext uri="{FF2B5EF4-FFF2-40B4-BE49-F238E27FC236}">
                <a16:creationId xmlns:a16="http://schemas.microsoft.com/office/drawing/2014/main" id="{845474CA-B63F-179A-F8A9-6053CA48EF18}"/>
              </a:ext>
            </a:extLst>
          </p:cNvPr>
          <p:cNvPicPr>
            <a:picLocks noChangeAspect="1"/>
          </p:cNvPicPr>
          <p:nvPr/>
        </p:nvPicPr>
        <p:blipFill>
          <a:blip r:embed="rId2"/>
          <a:stretch>
            <a:fillRect/>
          </a:stretch>
        </p:blipFill>
        <p:spPr>
          <a:xfrm>
            <a:off x="212437" y="1772801"/>
            <a:ext cx="4140000" cy="4255068"/>
          </a:xfrm>
          <a:prstGeom prst="rect">
            <a:avLst/>
          </a:prstGeom>
        </p:spPr>
      </p:pic>
    </p:spTree>
    <p:extLst>
      <p:ext uri="{BB962C8B-B14F-4D97-AF65-F5344CB8AC3E}">
        <p14:creationId xmlns:p14="http://schemas.microsoft.com/office/powerpoint/2010/main" val="1527674606"/>
      </p:ext>
    </p:extLst>
  </p:cSld>
  <p:clrMapOvr>
    <a:masterClrMapping/>
  </p:clrMapOvr>
</p:sld>
</file>

<file path=ppt/theme/theme1.xml><?xml version="1.0" encoding="utf-8"?>
<a:theme xmlns:a="http://schemas.openxmlformats.org/drawingml/2006/main" name="Office Theme">
  <a:themeElements>
    <a:clrScheme name="ENA">
      <a:dk1>
        <a:srgbClr val="484D51"/>
      </a:dk1>
      <a:lt1>
        <a:srgbClr val="FFFFFF"/>
      </a:lt1>
      <a:dk2>
        <a:srgbClr val="00598E"/>
      </a:dk2>
      <a:lt2>
        <a:srgbClr val="F3F3F3"/>
      </a:lt2>
      <a:accent1>
        <a:srgbClr val="00598E"/>
      </a:accent1>
      <a:accent2>
        <a:srgbClr val="4378A8"/>
      </a:accent2>
      <a:accent3>
        <a:srgbClr val="FF7132"/>
      </a:accent3>
      <a:accent4>
        <a:srgbClr val="009FE3"/>
      </a:accent4>
      <a:accent5>
        <a:srgbClr val="FFE600"/>
      </a:accent5>
      <a:accent6>
        <a:srgbClr val="BECC00"/>
      </a:accent6>
      <a:hlink>
        <a:srgbClr val="484D51"/>
      </a:hlink>
      <a:folHlink>
        <a:srgbClr val="A6AC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0339 ENA Powerpoint template" id="{2B0C6DA9-4E6C-9247-A7F0-4DA09D514E1A}" vid="{06CCB5F2-4A71-FF45-A5DE-129202675CCA}"/>
    </a:ext>
  </a:extLst>
</a:theme>
</file>

<file path=ppt/theme/theme2.xml><?xml version="1.0" encoding="utf-8"?>
<a:theme xmlns:a="http://schemas.openxmlformats.org/drawingml/2006/main" name="2_Office Theme">
  <a:themeElements>
    <a:clrScheme name="ENA">
      <a:dk1>
        <a:srgbClr val="484D51"/>
      </a:dk1>
      <a:lt1>
        <a:srgbClr val="FFFFFF"/>
      </a:lt1>
      <a:dk2>
        <a:srgbClr val="00598E"/>
      </a:dk2>
      <a:lt2>
        <a:srgbClr val="F3F3F3"/>
      </a:lt2>
      <a:accent1>
        <a:srgbClr val="00598E"/>
      </a:accent1>
      <a:accent2>
        <a:srgbClr val="4378A8"/>
      </a:accent2>
      <a:accent3>
        <a:srgbClr val="FF7132"/>
      </a:accent3>
      <a:accent4>
        <a:srgbClr val="009FE3"/>
      </a:accent4>
      <a:accent5>
        <a:srgbClr val="FFE600"/>
      </a:accent5>
      <a:accent6>
        <a:srgbClr val="BECC00"/>
      </a:accent6>
      <a:hlink>
        <a:srgbClr val="484D51"/>
      </a:hlink>
      <a:folHlink>
        <a:srgbClr val="A6AC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0339 ENA Powerpoint template" id="{2B0C6DA9-4E6C-9247-A7F0-4DA09D514E1A}" vid="{06CCB5F2-4A71-FF45-A5DE-129202675C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0316A2C3B4A54EB5F38AF7DA75A075" ma:contentTypeVersion="14" ma:contentTypeDescription="Create a new document." ma:contentTypeScope="" ma:versionID="dd6a234519f27524b6e8a1dbca574add">
  <xsd:schema xmlns:xsd="http://www.w3.org/2001/XMLSchema" xmlns:xs="http://www.w3.org/2001/XMLSchema" xmlns:p="http://schemas.microsoft.com/office/2006/metadata/properties" xmlns:ns2="87fc74b4-68f0-45a8-8138-fa36d5b28030" xmlns:ns3="f0393fe1-103b-4a24-9986-032a1f1acafe" targetNamespace="http://schemas.microsoft.com/office/2006/metadata/properties" ma:root="true" ma:fieldsID="2383280ea817dd8c53436aa8be2d2e29" ns2:_="" ns3:_="">
    <xsd:import namespace="87fc74b4-68f0-45a8-8138-fa36d5b28030"/>
    <xsd:import namespace="f0393fe1-103b-4a24-9986-032a1f1aca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fc74b4-68f0-45a8-8138-fa36d5b280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93fe1-103b-4a24-9986-032a1f1aca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f1c28bd-beb1-4850-be2e-ee7746e4291e}" ma:internalName="TaxCatchAll" ma:showField="CatchAllData" ma:web="f0393fe1-103b-4a24-9986-032a1f1aca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393fe1-103b-4a24-9986-032a1f1acafe" xsi:nil="true"/>
    <lcf76f155ced4ddcb4097134ff3c332f xmlns="87fc74b4-68f0-45a8-8138-fa36d5b2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FFB41E-06E7-4F97-A21C-21025C51804C}">
  <ds:schemaRefs>
    <ds:schemaRef ds:uri="http://schemas.microsoft.com/sharepoint/v3/contenttype/forms"/>
  </ds:schemaRefs>
</ds:datastoreItem>
</file>

<file path=customXml/itemProps2.xml><?xml version="1.0" encoding="utf-8"?>
<ds:datastoreItem xmlns:ds="http://schemas.openxmlformats.org/officeDocument/2006/customXml" ds:itemID="{953A650E-E875-4A47-B6E5-D5E2B026A8A5}">
  <ds:schemaRefs>
    <ds:schemaRef ds:uri="87fc74b4-68f0-45a8-8138-fa36d5b28030"/>
    <ds:schemaRef ds:uri="f0393fe1-103b-4a24-9986-032a1f1ac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044A69-B94A-4299-B96E-ABFDE4BA7C5D}">
  <ds:schemaRefs>
    <ds:schemaRef ds:uri="87fc74b4-68f0-45a8-8138-fa36d5b28030"/>
    <ds:schemaRef ds:uri="f0393fe1-103b-4a24-9986-032a1f1aca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19c027e-33b7-45fc-a572-8ffa5d09ec36}" enabled="1" method="Standard" siteId="{031a09bc-a2bf-44df-888e-4e09355b7a24}" contentBits="2" removed="0"/>
</clbl:labelList>
</file>

<file path=docProps/app.xml><?xml version="1.0" encoding="utf-8"?>
<Properties xmlns="http://schemas.openxmlformats.org/officeDocument/2006/extended-properties" xmlns:vt="http://schemas.openxmlformats.org/officeDocument/2006/docPropsVTypes">
  <Template>A0339 ENA Powerpoint template_Final</Template>
  <TotalTime>0</TotalTime>
  <Words>6114</Words>
  <Application>Microsoft Office PowerPoint</Application>
  <PresentationFormat>Widescreen</PresentationFormat>
  <Paragraphs>431</Paragraphs>
  <Slides>29</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Arial,Sans-Serif</vt:lpstr>
      <vt:lpstr>Bradley Hand ITC</vt:lpstr>
      <vt:lpstr>Calibri</vt:lpstr>
      <vt:lpstr>System Font Regular</vt:lpstr>
      <vt:lpstr>Wingdings</vt:lpstr>
      <vt:lpstr>Office Theme</vt:lpstr>
      <vt:lpstr>2_Office Theme</vt:lpstr>
      <vt:lpstr>Electricity Networks Innovation Strategy </vt:lpstr>
      <vt:lpstr>PowerPoint Presentation</vt:lpstr>
      <vt:lpstr>Electricity Network Companies</vt:lpstr>
      <vt:lpstr>Foreword</vt:lpstr>
      <vt:lpstr>Electricity Networks Innovation Strategy – Vision</vt:lpstr>
      <vt:lpstr>Key Challenges for a Decarbonised Electricity System</vt:lpstr>
      <vt:lpstr>Building a Net-Zero‑Ready Energy System</vt:lpstr>
      <vt:lpstr>Electricity Networks Innovation Strategy – Objectives</vt:lpstr>
      <vt:lpstr>Electricity Networks Innovation Strategy – Themes</vt:lpstr>
      <vt:lpstr>PowerPoint Presentation</vt:lpstr>
      <vt:lpstr>Electricity Networks Innovation Strategy – Horizons Development</vt:lpstr>
      <vt:lpstr>Innovation Horizons</vt:lpstr>
      <vt:lpstr>Innovation Objectives</vt:lpstr>
      <vt:lpstr>PowerPoint Presentation</vt:lpstr>
      <vt:lpstr>PowerPoint Presentation</vt:lpstr>
      <vt:lpstr>PowerPoint Presentation</vt:lpstr>
      <vt:lpstr>PowerPoint Presentation</vt:lpstr>
      <vt:lpstr>Shared network innovation themes</vt:lpstr>
      <vt:lpstr>PowerPoint Presentation</vt:lpstr>
      <vt:lpstr>PowerPoint Presentation</vt:lpstr>
      <vt:lpstr>PowerPoint Presentation</vt:lpstr>
      <vt:lpstr>PowerPoint Presentation</vt:lpstr>
      <vt:lpstr>PowerPoint Presentation</vt:lpstr>
      <vt:lpstr>PowerPoint Presentation</vt:lpstr>
      <vt:lpstr>In summary</vt:lpstr>
      <vt:lpstr>ENA Innovation – Supporting and leading the way</vt:lpstr>
      <vt:lpstr>How to get involved </vt:lpstr>
      <vt:lpstr>Glossary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here</dc:title>
  <dc:creator>Emma Sylvester</dc:creator>
  <cp:lastModifiedBy>Valli Begani</cp:lastModifiedBy>
  <cp:revision>2</cp:revision>
  <dcterms:created xsi:type="dcterms:W3CDTF">2021-03-01T10:58:53Z</dcterms:created>
  <dcterms:modified xsi:type="dcterms:W3CDTF">2026-03-31T11:58:35Z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0x010100EC0316A2C3B4A54EB5F38AF7DA75A075</vt:lpwstr>
  </property>
  <property fmtid="{D5CDD505-2E9C-101B-9397-08002B2CF9AE}" pid="3" name="MediaServiceImageTags">
    <vt:lpwstr/>
  </property>
  <property fmtid="{D5CDD505-2E9C-101B-9397-08002B2CF9AE}" pid="4" name="le981ab598344ebb827836dc2a7b314a">
    <vt:lpwstr/>
  </property>
  <property fmtid="{D5CDD505-2E9C-101B-9397-08002B2CF9AE}" pid="5" name="g3ec818b37814d839b0de4d06ab6272d">
    <vt:lpwstr/>
  </property>
  <property fmtid="{D5CDD505-2E9C-101B-9397-08002B2CF9AE}" pid="6" name="f5ad4c8b1ed44df49d25b5a9a55aaa10">
    <vt:lpwstr/>
  </property>
  <property fmtid="{D5CDD505-2E9C-101B-9397-08002B2CF9AE}" pid="7" name="Admin_x0020_Document_x0020_Type">
    <vt:lpwstr/>
  </property>
  <property fmtid="{D5CDD505-2E9C-101B-9397-08002B2CF9AE}" pid="8" name="f4c5ebeb60d548788fc42769421c4701">
    <vt:lpwstr/>
  </property>
  <property fmtid="{D5CDD505-2E9C-101B-9397-08002B2CF9AE}" pid="9" name="a502b26805cd43ffbf45c7abc2870e89">
    <vt:lpwstr/>
  </property>
  <property fmtid="{D5CDD505-2E9C-101B-9397-08002B2CF9AE}" pid="10" name="ie420e55dd304eec9acfbe2241579f08">
    <vt:lpwstr/>
  </property>
  <property fmtid="{D5CDD505-2E9C-101B-9397-08002B2CF9AE}" pid="11" name="b66c20ceb03a401c99cd33a122a5b6b4">
    <vt:lpwstr/>
  </property>
  <property fmtid="{D5CDD505-2E9C-101B-9397-08002B2CF9AE}" pid="12" name="d98b982a94d34834afd871414e799108">
    <vt:lpwstr/>
  </property>
  <property fmtid="{D5CDD505-2E9C-101B-9397-08002B2CF9AE}" pid="13" name="Project_x0020_Technologies">
    <vt:lpwstr/>
  </property>
  <property fmtid="{D5CDD505-2E9C-101B-9397-08002B2CF9AE}" pid="14" name="New_x0020_Topic">
    <vt:lpwstr/>
  </property>
  <property fmtid="{D5CDD505-2E9C-101B-9397-08002B2CF9AE}" pid="15" name="p197d42929e642b3ac506acf39ff0d35">
    <vt:lpwstr/>
  </property>
  <property fmtid="{D5CDD505-2E9C-101B-9397-08002B2CF9AE}" pid="16" name="New_x0020_Technology">
    <vt:lpwstr/>
  </property>
  <property fmtid="{D5CDD505-2E9C-101B-9397-08002B2CF9AE}" pid="17" name="Client">
    <vt:lpwstr/>
  </property>
  <property fmtid="{D5CDD505-2E9C-101B-9397-08002B2CF9AE}" pid="18" name="Project_x0020_Sectors">
    <vt:lpwstr/>
  </property>
  <property fmtid="{D5CDD505-2E9C-101B-9397-08002B2CF9AE}" pid="19" name="Project_x0020_Topics">
    <vt:lpwstr/>
  </property>
  <property fmtid="{D5CDD505-2E9C-101B-9397-08002B2CF9AE}" pid="20" name="Company_x0020__x0028_Object_x0029_">
    <vt:lpwstr/>
  </property>
  <property fmtid="{D5CDD505-2E9C-101B-9397-08002B2CF9AE}" pid="21" name="TaxCatchAll">
    <vt:lpwstr/>
  </property>
  <property fmtid="{D5CDD505-2E9C-101B-9397-08002B2CF9AE}" pid="22" name="New_x0020_Sector">
    <vt:lpwstr/>
  </property>
  <property fmtid="{D5CDD505-2E9C-101B-9397-08002B2CF9AE}" pid="23" name="p4c6988799694a1faf27bf511df1ff78">
    <vt:lpwstr/>
  </property>
  <property fmtid="{D5CDD505-2E9C-101B-9397-08002B2CF9AE}" pid="24" name="New_x0020_Company">
    <vt:lpwstr/>
  </property>
  <property fmtid="{D5CDD505-2E9C-101B-9397-08002B2CF9AE}" pid="25" name="Country">
    <vt:lpwstr/>
  </property>
  <property fmtid="{D5CDD505-2E9C-101B-9397-08002B2CF9AE}" pid="26" name="laa9040a42794b37b9ec57df8d79097c">
    <vt:lpwstr/>
  </property>
  <property fmtid="{D5CDD505-2E9C-101B-9397-08002B2CF9AE}" pid="27" name="New Topic">
    <vt:lpwstr/>
  </property>
  <property fmtid="{D5CDD505-2E9C-101B-9397-08002B2CF9AE}" pid="28" name="New Company">
    <vt:lpwstr/>
  </property>
  <property fmtid="{D5CDD505-2E9C-101B-9397-08002B2CF9AE}" pid="29" name="Project Technologies">
    <vt:lpwstr/>
  </property>
  <property fmtid="{D5CDD505-2E9C-101B-9397-08002B2CF9AE}" pid="30" name="New Sector">
    <vt:lpwstr/>
  </property>
  <property fmtid="{D5CDD505-2E9C-101B-9397-08002B2CF9AE}" pid="31" name="Admin Document Type">
    <vt:lpwstr/>
  </property>
  <property fmtid="{D5CDD505-2E9C-101B-9397-08002B2CF9AE}" pid="32" name="New Technology">
    <vt:lpwstr/>
  </property>
  <property fmtid="{D5CDD505-2E9C-101B-9397-08002B2CF9AE}" pid="33" name="Project Sectors">
    <vt:lpwstr/>
  </property>
  <property fmtid="{D5CDD505-2E9C-101B-9397-08002B2CF9AE}" pid="34" name="Project Topics">
    <vt:lpwstr/>
  </property>
  <property fmtid="{D5CDD505-2E9C-101B-9397-08002B2CF9AE}" pid="35" name="Company (Object)">
    <vt:lpwstr/>
  </property>
  <property fmtid="{D5CDD505-2E9C-101B-9397-08002B2CF9AE}" pid="36" name="MSIP_Label_019c027e-33b7-45fc-a572-8ffa5d09ec36_Enabled">
    <vt:lpwstr>true</vt:lpwstr>
  </property>
  <property fmtid="{D5CDD505-2E9C-101B-9397-08002B2CF9AE}" pid="37" name="MSIP_Label_019c027e-33b7-45fc-a572-8ffa5d09ec36_SetDate">
    <vt:lpwstr>2024-02-12T10:55:35Z</vt:lpwstr>
  </property>
  <property fmtid="{D5CDD505-2E9C-101B-9397-08002B2CF9AE}" pid="38" name="MSIP_Label_019c027e-33b7-45fc-a572-8ffa5d09ec36_Method">
    <vt:lpwstr>Standard</vt:lpwstr>
  </property>
  <property fmtid="{D5CDD505-2E9C-101B-9397-08002B2CF9AE}" pid="39" name="MSIP_Label_019c027e-33b7-45fc-a572-8ffa5d09ec36_Name">
    <vt:lpwstr>Internal Use</vt:lpwstr>
  </property>
  <property fmtid="{D5CDD505-2E9C-101B-9397-08002B2CF9AE}" pid="40" name="MSIP_Label_019c027e-33b7-45fc-a572-8ffa5d09ec36_SiteId">
    <vt:lpwstr>031a09bc-a2bf-44df-888e-4e09355b7a24</vt:lpwstr>
  </property>
  <property fmtid="{D5CDD505-2E9C-101B-9397-08002B2CF9AE}" pid="41" name="MSIP_Label_019c027e-33b7-45fc-a572-8ffa5d09ec36_ActionId">
    <vt:lpwstr>7c2cf6be-e611-43a6-aa45-1f679e2fd335</vt:lpwstr>
  </property>
  <property fmtid="{D5CDD505-2E9C-101B-9397-08002B2CF9AE}" pid="42" name="MSIP_Label_019c027e-33b7-45fc-a572-8ffa5d09ec36_ContentBits">
    <vt:lpwstr>2</vt:lpwstr>
  </property>
  <property fmtid="{D5CDD505-2E9C-101B-9397-08002B2CF9AE}" pid="43" name="MSIP_Label_4bbdab50-b622-4a89-b2f3-2dc9b27fe77a_SiteId">
    <vt:lpwstr>953b0f83-1ce6-45c3-82c9-1d847e372339</vt:lpwstr>
  </property>
  <property fmtid="{D5CDD505-2E9C-101B-9397-08002B2CF9AE}" pid="44" name="MSIP_Label_4bbdab50-b622-4a89-b2f3-2dc9b27fe77a_Method">
    <vt:lpwstr>Privileged</vt:lpwstr>
  </property>
  <property fmtid="{D5CDD505-2E9C-101B-9397-08002B2CF9AE}" pid="45" name="MSIP_Label_4bbdab50-b622-4a89-b2f3-2dc9b27fe77a_Enabled">
    <vt:lpwstr>true</vt:lpwstr>
  </property>
  <property fmtid="{D5CDD505-2E9C-101B-9397-08002B2CF9AE}" pid="46" name="MSIP_Label_4bbdab50-b622-4a89-b2f3-2dc9b27fe77a_ContentBits">
    <vt:lpwstr>0</vt:lpwstr>
  </property>
  <property fmtid="{D5CDD505-2E9C-101B-9397-08002B2CF9AE}" pid="47" name="MSIP_Label_4bbdab50-b622-4a89-b2f3-2dc9b27fe77a_SetDate">
    <vt:lpwstr>2024-03-22T13:49:45Z</vt:lpwstr>
  </property>
  <property fmtid="{D5CDD505-2E9C-101B-9397-08002B2CF9AE}" pid="48" name="MSIP_Label_4bbdab50-b622-4a89-b2f3-2dc9b27fe77a_Name">
    <vt:lpwstr>4bbdab50-b622-4a89-b2f3-2dc9b27fe77a</vt:lpwstr>
  </property>
  <property fmtid="{D5CDD505-2E9C-101B-9397-08002B2CF9AE}" pid="49" name="MSIP_Label_4bbdab50-b622-4a89-b2f3-2dc9b27fe77a_ActionId">
    <vt:lpwstr>3ed21eb4-2922-4d3d-9a2e-2dd544ecba90</vt:lpwstr>
  </property>
  <property fmtid="{D5CDD505-2E9C-101B-9397-08002B2CF9AE}" pid="50" name="MSIP_Label_2b73dd0b-afe1-4a46-943f-1bdb914b8a49_Method">
    <vt:lpwstr>Standard</vt:lpwstr>
  </property>
  <property fmtid="{D5CDD505-2E9C-101B-9397-08002B2CF9AE}" pid="51" name="MSIP_Label_2b73dd0b-afe1-4a46-943f-1bdb914b8a49_Enabled">
    <vt:lpwstr>true</vt:lpwstr>
  </property>
  <property fmtid="{D5CDD505-2E9C-101B-9397-08002B2CF9AE}" pid="52" name="MSIP_Label_2b73dd0b-afe1-4a46-943f-1bdb914b8a49_ContentBits">
    <vt:lpwstr>1</vt:lpwstr>
  </property>
  <property fmtid="{D5CDD505-2E9C-101B-9397-08002B2CF9AE}" pid="53" name="MSIP_Label_2b73dd0b-afe1-4a46-943f-1bdb914b8a49_Name">
    <vt:lpwstr>Internal</vt:lpwstr>
  </property>
  <property fmtid="{D5CDD505-2E9C-101B-9397-08002B2CF9AE}" pid="54" name="MSIP_Label_2b73dd0b-afe1-4a46-943f-1bdb914b8a49_ActionId">
    <vt:lpwstr>0b705e0a-3591-4c29-a606-e89fd1375375</vt:lpwstr>
  </property>
  <property fmtid="{D5CDD505-2E9C-101B-9397-08002B2CF9AE}" pid="55" name="MSIP_Label_2b73dd0b-afe1-4a46-943f-1bdb914b8a49_SetDate">
    <vt:lpwstr>2024-03-26T10:44:58Z</vt:lpwstr>
  </property>
  <property fmtid="{D5CDD505-2E9C-101B-9397-08002B2CF9AE}" pid="56" name="MSIP_Label_2b73dd0b-afe1-4a46-943f-1bdb914b8a49_SiteId">
    <vt:lpwstr>b9563cbc-9874-41ab-b448-7e0f61aff3eb</vt:lpwstr>
  </property>
  <property fmtid="{D5CDD505-2E9C-101B-9397-08002B2CF9AE}" pid="57" name="Order">
    <vt:r8>32500</vt:r8>
  </property>
  <property fmtid="{D5CDD505-2E9C-101B-9397-08002B2CF9AE}" pid="58" name="xd_ProgID">
    <vt:lpwstr/>
  </property>
  <property fmtid="{D5CDD505-2E9C-101B-9397-08002B2CF9AE}" pid="59" name="ComplianceAssetId">
    <vt:lpwstr/>
  </property>
  <property fmtid="{D5CDD505-2E9C-101B-9397-08002B2CF9AE}" pid="60" name="TemplateUrl">
    <vt:lpwstr/>
  </property>
  <property fmtid="{D5CDD505-2E9C-101B-9397-08002B2CF9AE}" pid="61" name="_ExtendedDescription">
    <vt:lpwstr/>
  </property>
  <property fmtid="{D5CDD505-2E9C-101B-9397-08002B2CF9AE}" pid="62" name="TriggerFlowInfo">
    <vt:lpwstr/>
  </property>
  <property fmtid="{D5CDD505-2E9C-101B-9397-08002B2CF9AE}" pid="63" name="xd_Signature">
    <vt:bool>false</vt:bool>
  </property>
  <property fmtid="{D5CDD505-2E9C-101B-9397-08002B2CF9AE}" pid="64" name="SharedWithUsers">
    <vt:lpwstr>251;#Sian Rowlands;#261;#Gary Stockdale;#256;#Ritchie, Alan;#257;#Goodhand, Chris (Northern Powergrid);#258;#neil.mcclymont;#259;#Sharland , Ellen;#260;#Sean.Coleman;#262;#pmorris;#263;#jwoodruff;#264;#Davison, Ross;#265;#Ariane.newlands;#266;#seth.townsley;#267;#victoria.turnham;#268;#Ingham, Ben;#269;#Alison Dineley (ESO);#270;#Yu, James;#271;#Goldsmith, Dave;#272;#rachel.c.buckby;#273;#Corinna Jones (National Gas);#274;#David Hardman (National Gas);#275;#kowen;#276;#hsheffield;#277;#rhynes-cooper;#278;#oliver.machan;#279;#ryan.smith;#280;#selwyn.rose;#281;#Sherlock, Stuart;#282;#geraint.herbert;#296;#Caroline Rose-Newport (ESO);#299;#Alexi Reynolds (ESO);#298;#Simon Orr;#245;#Stromberg, Simon;#246;#MACQUARRIE, ROBBIE;#247;#Paterson, Geraldine;#248;#Phil Hamilton (National Gas);#249;#Clifton, Frank (Distribution);#250;#Ibukunolu Oladunjoye;#244;#Nick Smith;#252;#Daniel.clarke;#253;#Vivian Ng;#254;#Matt Rosenfeld (he/him);#255;#jackson.goodrum;#303;#Philip Baker;#310;#Ross Easton (he/him);#14;#Tom Veli (LCP Delta);#24;#Alexandra Mostovaya-Urushadze (LCP Delta);#21;#Irene Angela (LCP Delta);#19;#Alice Cheetham (LCP Delta);#13;#Robin Kaloustian (LCP Delta);#22;#Andrew Turton (LCP Delta)</vt:lpwstr>
  </property>
  <property fmtid="{D5CDD505-2E9C-101B-9397-08002B2CF9AE}" pid="65" name="MSIP_Label_24fe2fa2-8093-4776-8a20-2d25f8c7acf2_Enabled">
    <vt:lpwstr>true</vt:lpwstr>
  </property>
  <property fmtid="{D5CDD505-2E9C-101B-9397-08002B2CF9AE}" pid="66" name="MSIP_Label_24fe2fa2-8093-4776-8a20-2d25f8c7acf2_SetDate">
    <vt:lpwstr>2026-03-13T11:59:28Z</vt:lpwstr>
  </property>
  <property fmtid="{D5CDD505-2E9C-101B-9397-08002B2CF9AE}" pid="67" name="MSIP_Label_24fe2fa2-8093-4776-8a20-2d25f8c7acf2_Method">
    <vt:lpwstr>Standard</vt:lpwstr>
  </property>
  <property fmtid="{D5CDD505-2E9C-101B-9397-08002B2CF9AE}" pid="68" name="MSIP_Label_24fe2fa2-8093-4776-8a20-2d25f8c7acf2_Name">
    <vt:lpwstr>Internal</vt:lpwstr>
  </property>
  <property fmtid="{D5CDD505-2E9C-101B-9397-08002B2CF9AE}" pid="69" name="MSIP_Label_24fe2fa2-8093-4776-8a20-2d25f8c7acf2_SiteId">
    <vt:lpwstr>887a239c-e092-45fe-92c8-d902c3681567</vt:lpwstr>
  </property>
  <property fmtid="{D5CDD505-2E9C-101B-9397-08002B2CF9AE}" pid="70" name="MSIP_Label_24fe2fa2-8093-4776-8a20-2d25f8c7acf2_ActionId">
    <vt:lpwstr>e3af5319-b3cc-4b92-bae0-acf17895ba10</vt:lpwstr>
  </property>
  <property fmtid="{D5CDD505-2E9C-101B-9397-08002B2CF9AE}" pid="71" name="MSIP_Label_24fe2fa2-8093-4776-8a20-2d25f8c7acf2_ContentBits">
    <vt:lpwstr>0</vt:lpwstr>
  </property>
  <property fmtid="{D5CDD505-2E9C-101B-9397-08002B2CF9AE}" pid="72" name="MSIP_Label_24fe2fa2-8093-4776-8a20-2d25f8c7acf2_Tag">
    <vt:lpwstr>10, 3, 0, 1</vt:lpwstr>
  </property>
</Properties>
</file>